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82" r:id="rId3"/>
    <p:sldId id="283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81" r:id="rId14"/>
    <p:sldId id="266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9" r:id="rId24"/>
    <p:sldId id="280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1" initials="1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30E5"/>
    <a:srgbClr val="00FF00"/>
    <a:srgbClr val="57C75A"/>
    <a:srgbClr val="FF99FF"/>
    <a:srgbClr val="F4D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533" autoAdjust="0"/>
  </p:normalViewPr>
  <p:slideViewPr>
    <p:cSldViewPr>
      <p:cViewPr varScale="1">
        <p:scale>
          <a:sx n="70" d="100"/>
          <a:sy n="70" d="100"/>
        </p:scale>
        <p:origin x="-11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chart>
    <c:autoTitleDeleted val="1"/>
    <c:view3D>
      <c:rotX val="0"/>
      <c:rotY val="0"/>
      <c:rAngAx val="1"/>
    </c:view3D>
    <c:plotArea>
      <c:layout/>
      <c:bar3DChart>
        <c:barDir val="col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Собственные доходы</c:v>
                </c:pt>
              </c:strCache>
            </c:strRef>
          </c:tx>
          <c:spPr>
            <a:solidFill>
              <a:srgbClr val="FFFF00"/>
            </a:solidFill>
          </c:spPr>
          <c:invertIfNegative val="1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900" dirty="0" smtClean="0"/>
                      <a:t>2017г</a:t>
                    </a:r>
                  </a:p>
                  <a:p>
                    <a:r>
                      <a:rPr lang="ru-RU" dirty="0" smtClean="0"/>
                      <a:t>4582,2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900" dirty="0" smtClean="0"/>
                      <a:t>2018г</a:t>
                    </a:r>
                  </a:p>
                  <a:p>
                    <a:r>
                      <a:rPr lang="ru-RU" dirty="0" smtClean="0"/>
                      <a:t>1989,1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900" dirty="0" smtClean="0"/>
                      <a:t>2019г</a:t>
                    </a:r>
                  </a:p>
                  <a:p>
                    <a:r>
                      <a:rPr lang="en-US" dirty="0" smtClean="0"/>
                      <a:t>2</a:t>
                    </a:r>
                    <a:r>
                      <a:rPr lang="ru-RU" dirty="0" smtClean="0"/>
                      <a:t>006,1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z="900" dirty="0" smtClean="0"/>
                      <a:t>2020г</a:t>
                    </a:r>
                    <a:endParaRPr lang="ru-RU" dirty="0" smtClean="0"/>
                  </a:p>
                  <a:p>
                    <a:r>
                      <a:rPr lang="en-US" dirty="0" smtClean="0"/>
                      <a:t>2</a:t>
                    </a:r>
                    <a:r>
                      <a:rPr lang="ru-RU" dirty="0" smtClean="0"/>
                      <a:t>073,7</a:t>
                    </a:r>
                    <a:endParaRPr lang="en-US" dirty="0"/>
                  </a:p>
                </c:rich>
              </c:tx>
              <c:showVal val="1"/>
            </c:dLbl>
            <c:delete val="1"/>
          </c:dLbls>
          <c:cat>
            <c:strRef>
              <c:f>Лист1!$A$2:$A$5</c:f>
              <c:strCache>
                <c:ptCount val="4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4584.1000000000004</c:v>
                </c:pt>
                <c:pt idx="1">
                  <c:v>1989.1</c:v>
                </c:pt>
                <c:pt idx="2">
                  <c:v>2006.1</c:v>
                </c:pt>
                <c:pt idx="3">
                  <c:v>2073.6999999999998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 безвозмездные поступления </c:v>
                </c:pt>
              </c:strCache>
            </c:strRef>
          </c:tx>
          <c:spPr>
            <a:solidFill>
              <a:srgbClr val="00B050"/>
            </a:solidFill>
          </c:spPr>
          <c:invertIfNegative val="1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900" dirty="0" smtClean="0"/>
                      <a:t>2017г</a:t>
                    </a:r>
                  </a:p>
                  <a:p>
                    <a:r>
                      <a:rPr lang="ru-RU" dirty="0" smtClean="0"/>
                      <a:t>14082,4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900" dirty="0" smtClean="0"/>
                      <a:t>2018г</a:t>
                    </a:r>
                  </a:p>
                  <a:p>
                    <a:r>
                      <a:rPr lang="ru-RU" dirty="0" smtClean="0"/>
                      <a:t>3092,4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900" dirty="0" smtClean="0"/>
                      <a:t>2019г</a:t>
                    </a:r>
                  </a:p>
                  <a:p>
                    <a:r>
                      <a:rPr lang="ru-RU" dirty="0" smtClean="0"/>
                      <a:t>2438,7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-1.1533065146622665E-16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 smtClean="0"/>
                      <a:t>2020г</a:t>
                    </a:r>
                  </a:p>
                  <a:p>
                    <a:r>
                      <a:rPr lang="ru-RU" dirty="0" smtClean="0"/>
                      <a:t>2347,7</a:t>
                    </a:r>
                    <a:endParaRPr lang="en-US" dirty="0"/>
                  </a:p>
                </c:rich>
              </c:tx>
              <c:showVal val="1"/>
            </c:dLbl>
            <c:showVal val="1"/>
          </c:dLbls>
          <c:cat>
            <c:strRef>
              <c:f>Лист1!$A$2:$A$5</c:f>
              <c:strCache>
                <c:ptCount val="4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14082.4</c:v>
                </c:pt>
                <c:pt idx="1">
                  <c:v>3092.4</c:v>
                </c:pt>
                <c:pt idx="2">
                  <c:v>2438.6999999999998</c:v>
                </c:pt>
                <c:pt idx="3">
                  <c:v>2347.6999999999998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gapWidth val="55"/>
        <c:gapDepth val="55"/>
        <c:shape val="box"/>
        <c:axId val="99550720"/>
        <c:axId val="99552256"/>
        <c:axId val="0"/>
      </c:bar3DChart>
      <c:catAx>
        <c:axId val="99550720"/>
        <c:scaling>
          <c:orientation val="minMax"/>
        </c:scaling>
        <c:delete val="1"/>
        <c:axPos val="b"/>
        <c:majorTickMark val="none"/>
        <c:minorTickMark val="cross"/>
        <c:tickLblPos val="none"/>
        <c:crossAx val="99552256"/>
        <c:crosses val="autoZero"/>
        <c:auto val="1"/>
        <c:lblAlgn val="ctr"/>
        <c:lblOffset val="100"/>
        <c:noMultiLvlLbl val="1"/>
      </c:catAx>
      <c:valAx>
        <c:axId val="99552256"/>
        <c:scaling>
          <c:orientation val="minMax"/>
        </c:scaling>
        <c:delete val="1"/>
        <c:axPos val="l"/>
        <c:majorGridlines/>
        <c:numFmt formatCode="General" sourceLinked="1"/>
        <c:majorTickMark val="none"/>
        <c:minorTickMark val="cross"/>
        <c:tickLblPos val="none"/>
        <c:crossAx val="995507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2275172289018454"/>
          <c:y val="0"/>
          <c:w val="0.34596969823431917"/>
          <c:h val="0.25591959893205102"/>
        </c:manualLayout>
      </c:layout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roundedCorners val="1"/>
  <c:chart>
    <c:autoTitleDeleted val="1"/>
    <c:view3D>
      <c:rotX val="0"/>
      <c:rotY val="0"/>
      <c:rAngAx val="1"/>
    </c:view3D>
    <c:plotArea>
      <c:layout>
        <c:manualLayout>
          <c:layoutTarget val="inner"/>
          <c:xMode val="edge"/>
          <c:yMode val="edge"/>
          <c:x val="0.11940436351706037"/>
          <c:y val="6.3593750000000004E-2"/>
          <c:w val="0.70099868766404305"/>
          <c:h val="0.80511220472440947"/>
        </c:manualLayout>
      </c:layout>
      <c:bar3DChart>
        <c:barDir val="col"/>
        <c:grouping val="standar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1"/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877.8</c:v>
                </c:pt>
                <c:pt idx="1">
                  <c:v>740</c:v>
                </c:pt>
                <c:pt idx="2">
                  <c:v>735.9</c:v>
                </c:pt>
                <c:pt idx="3">
                  <c:v>718.4</c:v>
                </c:pt>
              </c:numCache>
            </c:numRef>
          </c:val>
        </c:ser>
        <c:shape val="box"/>
        <c:axId val="32323456"/>
        <c:axId val="32324992"/>
        <c:axId val="31865920"/>
      </c:bar3DChart>
      <c:catAx>
        <c:axId val="32323456"/>
        <c:scaling>
          <c:orientation val="minMax"/>
        </c:scaling>
        <c:delete val="1"/>
        <c:axPos val="b"/>
        <c:majorTickMark val="cross"/>
        <c:minorTickMark val="cross"/>
        <c:tickLblPos val="none"/>
        <c:crossAx val="32324992"/>
        <c:crosses val="autoZero"/>
        <c:auto val="1"/>
        <c:lblAlgn val="ctr"/>
        <c:lblOffset val="100"/>
        <c:noMultiLvlLbl val="1"/>
      </c:catAx>
      <c:valAx>
        <c:axId val="32324992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cross"/>
        <c:tickLblPos val="none"/>
        <c:crossAx val="32323456"/>
        <c:crosses val="autoZero"/>
        <c:crossBetween val="between"/>
      </c:valAx>
      <c:serAx>
        <c:axId val="31865920"/>
        <c:scaling>
          <c:orientation val="minMax"/>
        </c:scaling>
        <c:delete val="1"/>
        <c:axPos val="b"/>
        <c:majorTickMark val="cross"/>
        <c:minorTickMark val="cross"/>
        <c:tickLblPos val="none"/>
        <c:crossAx val="32324992"/>
        <c:crosses val="autoZero"/>
      </c:serAx>
    </c:plotArea>
    <c:legend>
      <c:legendPos val="r"/>
      <c:layout/>
      <c:overlay val="1"/>
    </c:legend>
    <c:plotVisOnly val="1"/>
    <c:dispBlanksAs val="zero"/>
    <c:showDLblsOverMax val="1"/>
  </c:chart>
  <c:spPr>
    <a:solidFill>
      <a:schemeClr val="accent4">
        <a:lumMod val="50000"/>
      </a:schemeClr>
    </a:solidFill>
  </c:spPr>
  <c:txPr>
    <a:bodyPr/>
    <a:lstStyle/>
    <a:p>
      <a:pPr>
        <a:defRPr sz="1800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roundedCorners val="1"/>
  <c:chart>
    <c:autoTitleDeleted val="1"/>
    <c:view3D>
      <c:rotX val="0"/>
      <c:rotY val="0"/>
      <c:rAngAx val="1"/>
    </c:view3D>
    <c:plotArea>
      <c:layout>
        <c:manualLayout>
          <c:layoutTarget val="inner"/>
          <c:xMode val="edge"/>
          <c:yMode val="edge"/>
          <c:x val="0.32900153105861768"/>
          <c:y val="2.7481475749192286E-2"/>
          <c:w val="0.66791204918829594"/>
          <c:h val="0.63299831685658459"/>
        </c:manualLayout>
      </c:layout>
      <c:bar3DChart>
        <c:barDir val="col"/>
        <c:grouping val="percentStack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иные межбюджетные трасферты</c:v>
                </c:pt>
              </c:strCache>
            </c:strRef>
          </c:tx>
          <c:invertIfNegative val="1"/>
          <c:cat>
            <c:strRef>
              <c:f>Лист1!$A$2:$A$5</c:f>
              <c:strCache>
                <c:ptCount val="4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11188.2</c:v>
                </c:pt>
                <c:pt idx="1">
                  <c:v>198.2</c:v>
                </c:pt>
                <c:pt idx="2">
                  <c:v>217.4</c:v>
                </c:pt>
                <c:pt idx="3">
                  <c:v>195.7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субвенции</c:v>
                </c:pt>
              </c:strCache>
            </c:strRef>
          </c:tx>
          <c:invertIfNegative val="1"/>
          <c:cat>
            <c:strRef>
              <c:f>Лист1!$A$2:$A$5</c:f>
              <c:strCache>
                <c:ptCount val="4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69.5</c:v>
                </c:pt>
                <c:pt idx="1">
                  <c:v>69.5</c:v>
                </c:pt>
                <c:pt idx="2">
                  <c:v>69.5</c:v>
                </c:pt>
                <c:pt idx="3">
                  <c:v>69.5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дотации</c:v>
                </c:pt>
              </c:strCache>
            </c:strRef>
          </c:tx>
          <c:invertIfNegative val="1"/>
          <c:cat>
            <c:strRef>
              <c:f>Лист1!$A$2:$A$5</c:f>
              <c:strCache>
                <c:ptCount val="4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2824.7</c:v>
                </c:pt>
                <c:pt idx="1">
                  <c:v>2824.7</c:v>
                </c:pt>
                <c:pt idx="2">
                  <c:v>2151.8000000000002</c:v>
                </c:pt>
                <c:pt idx="3">
                  <c:v>2151.8000000000002</c:v>
                </c:pt>
              </c:numCache>
            </c:numRef>
          </c:val>
        </c:ser>
        <c:gapWidth val="95"/>
        <c:gapDepth val="95"/>
        <c:shape val="cylinder"/>
        <c:axId val="114566272"/>
        <c:axId val="114567808"/>
        <c:axId val="0"/>
      </c:bar3DChart>
      <c:catAx>
        <c:axId val="114566272"/>
        <c:scaling>
          <c:orientation val="minMax"/>
        </c:scaling>
        <c:axPos val="b"/>
        <c:majorTickMark val="none"/>
        <c:tickLblPos val="nextTo"/>
        <c:crossAx val="114567808"/>
        <c:crosses val="autoZero"/>
        <c:auto val="1"/>
        <c:lblAlgn val="ctr"/>
        <c:lblOffset val="100"/>
        <c:noMultiLvlLbl val="1"/>
      </c:catAx>
      <c:valAx>
        <c:axId val="114567808"/>
        <c:scaling>
          <c:orientation val="minMax"/>
        </c:scaling>
        <c:axPos val="l"/>
        <c:majorGridlines/>
        <c:numFmt formatCode="0%" sourceLinked="1"/>
        <c:majorTickMark val="none"/>
        <c:tickLblPos val="nextTo"/>
        <c:crossAx val="11456627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roundedCorners val="1"/>
  <c:chart>
    <c:autoTitleDeleted val="1"/>
    <c:plotArea>
      <c:layout>
        <c:manualLayout>
          <c:layoutTarget val="inner"/>
          <c:xMode val="edge"/>
          <c:yMode val="edge"/>
          <c:x val="8.7111524253912651E-2"/>
          <c:y val="3.0086217254416198E-2"/>
          <c:w val="0.89128353747448263"/>
          <c:h val="0.65997261018625775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900"/>
                    </a:pPr>
                    <a:r>
                      <a:rPr lang="ru-RU" sz="900" dirty="0" smtClean="0"/>
                      <a:t>2017 </a:t>
                    </a:r>
                    <a:r>
                      <a:rPr lang="ru-RU" sz="900" dirty="0" smtClean="0"/>
                      <a:t>г</a:t>
                    </a:r>
                  </a:p>
                  <a:p>
                    <a:pPr>
                      <a:defRPr sz="900"/>
                    </a:pPr>
                    <a:r>
                      <a:rPr lang="ru-RU" sz="900" dirty="0" smtClean="0"/>
                      <a:t> </a:t>
                    </a:r>
                    <a:r>
                      <a:rPr lang="ru-RU" sz="900" dirty="0" smtClean="0"/>
                      <a:t>2824,7</a:t>
                    </a:r>
                    <a:endParaRPr lang="ru-RU" sz="900" dirty="0"/>
                  </a:p>
                </c:rich>
              </c:tx>
              <c:spPr/>
              <c:showVal val="1"/>
              <c:showCatName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1200" dirty="0" smtClean="0"/>
                      <a:t> </a:t>
                    </a:r>
                    <a:r>
                      <a:rPr lang="ru-RU" sz="1200" dirty="0" smtClean="0"/>
                      <a:t>2017</a:t>
                    </a:r>
                    <a:endParaRPr lang="ru-RU" sz="1200" dirty="0" smtClean="0"/>
                  </a:p>
                  <a:p>
                    <a:r>
                      <a:rPr lang="ru-RU" dirty="0" smtClean="0"/>
                      <a:t>69,5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2"/>
              <c:layout>
                <c:manualLayout>
                  <c:x val="-6.1728395061728392E-3"/>
                  <c:y val="7.4073814848125514E-3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/>
                      <a:t>2017г</a:t>
                    </a:r>
                    <a:endParaRPr lang="ru-RU" sz="1200" dirty="0" smtClean="0"/>
                  </a:p>
                  <a:p>
                    <a:r>
                      <a:rPr lang="ru-RU" dirty="0" smtClean="0"/>
                      <a:t>11188,2</a:t>
                    </a:r>
                    <a:endParaRPr lang="ru-RU" dirty="0" smtClean="0"/>
                  </a:p>
                  <a:p>
                    <a:endParaRPr lang="ru-RU" dirty="0"/>
                  </a:p>
                </c:rich>
              </c:tx>
              <c:showVal val="1"/>
              <c:showCatName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mtClean="0"/>
                      <a:t>2016 г</a:t>
                    </a:r>
                  </a:p>
                  <a:p>
                    <a:r>
                      <a:rPr lang="ru-RU" smtClean="0"/>
                      <a:t>950,0</a:t>
                    </a:r>
                    <a:endParaRPr lang="ru-RU"/>
                  </a:p>
                </c:rich>
              </c:tx>
              <c:showVal val="1"/>
              <c:showCatName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  <c:showCatName val="1"/>
          </c:dLbls>
          <c:trendline>
            <c:trendlineType val="linear"/>
          </c:trendline>
          <c:cat>
            <c:strRef>
              <c:f>Лист1!$A$2:$A$4</c:f>
              <c:strCache>
                <c:ptCount val="3"/>
                <c:pt idx="0">
                  <c:v>Дотация бюджету поселения  на выравнивание бюджетной обеспеченности</c:v>
                </c:pt>
                <c:pt idx="1">
                  <c:v>Субвенции</c:v>
                </c:pt>
                <c:pt idx="2">
                  <c:v>Иные МБТ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2824.7</c:v>
                </c:pt>
                <c:pt idx="1">
                  <c:v>69.5</c:v>
                </c:pt>
                <c:pt idx="2">
                  <c:v>11188.2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тыс.рублей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endParaRPr lang="ru-RU" dirty="0" smtClean="0"/>
                  </a:p>
                  <a:p>
                    <a:r>
                      <a:rPr lang="ru-RU" dirty="0" smtClean="0"/>
                      <a:t>2018г</a:t>
                    </a:r>
                    <a:endParaRPr lang="ru-RU" dirty="0" smtClean="0"/>
                  </a:p>
                  <a:p>
                    <a:r>
                      <a:rPr lang="ru-RU" dirty="0" smtClean="0"/>
                      <a:t>2824,7</a:t>
                    </a:r>
                  </a:p>
                  <a:p>
                    <a:endParaRPr lang="ru-RU" dirty="0"/>
                  </a:p>
                </c:rich>
              </c:tx>
              <c:showVal val="1"/>
              <c:showCatName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900" dirty="0" smtClean="0"/>
                      <a:t>2018</a:t>
                    </a:r>
                    <a:endParaRPr lang="ru-RU" sz="900" dirty="0" smtClean="0"/>
                  </a:p>
                  <a:p>
                    <a:r>
                      <a:rPr lang="ru-RU" sz="900" dirty="0" smtClean="0"/>
                      <a:t>6</a:t>
                    </a:r>
                    <a:r>
                      <a:rPr lang="ru-RU" dirty="0" smtClean="0"/>
                      <a:t>9,5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900" dirty="0" smtClean="0"/>
                      <a:t>2018г</a:t>
                    </a:r>
                    <a:endParaRPr lang="ru-RU" sz="900" dirty="0" smtClean="0"/>
                  </a:p>
                  <a:p>
                    <a:r>
                      <a:rPr lang="ru-RU" dirty="0" smtClean="0"/>
                      <a:t>198,2</a:t>
                    </a:r>
                    <a:endParaRPr lang="ru-RU" dirty="0" smtClean="0"/>
                  </a:p>
                  <a:p>
                    <a:endParaRPr lang="ru-RU" dirty="0"/>
                  </a:p>
                </c:rich>
              </c:tx>
              <c:showVal val="1"/>
              <c:showCatName val="1"/>
            </c:dLbl>
            <c:txPr>
              <a:bodyPr/>
              <a:lstStyle/>
              <a:p>
                <a:pPr>
                  <a:defRPr sz="900"/>
                </a:pPr>
                <a:endParaRPr lang="ru-RU"/>
              </a:p>
            </c:txPr>
            <c:showVal val="1"/>
            <c:showCatName val="1"/>
          </c:dLbls>
          <c:cat>
            <c:strRef>
              <c:f>Лист1!$A$2:$A$4</c:f>
              <c:strCache>
                <c:ptCount val="3"/>
                <c:pt idx="0">
                  <c:v>Дотация бюджету поселения  на выравнивание бюджетной обеспеченности</c:v>
                </c:pt>
                <c:pt idx="1">
                  <c:v>Субвенции</c:v>
                </c:pt>
                <c:pt idx="2">
                  <c:v>Иные МБТ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2824.7</c:v>
                </c:pt>
                <c:pt idx="1">
                  <c:v>69.5</c:v>
                </c:pt>
                <c:pt idx="2">
                  <c:v>198.2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тыс.рублей2</c:v>
                </c:pt>
              </c:strCache>
            </c:strRef>
          </c:tx>
          <c:dLbls>
            <c:dLbl>
              <c:idx val="0"/>
              <c:layout>
                <c:manualLayout>
                  <c:x val="-4.6296296296296346E-3"/>
                  <c:y val="-1.7284084550690793E-2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 smtClean="0"/>
                      <a:t>2019г</a:t>
                    </a:r>
                    <a:endParaRPr lang="ru-RU" sz="900" dirty="0" smtClean="0"/>
                  </a:p>
                  <a:p>
                    <a:r>
                      <a:rPr lang="ru-RU" sz="900" dirty="0" smtClean="0"/>
                      <a:t>2151,8</a:t>
                    </a:r>
                    <a:endParaRPr lang="ru-RU" sz="900" dirty="0"/>
                  </a:p>
                </c:rich>
              </c:tx>
              <c:showVal val="1"/>
              <c:showCatName val="1"/>
            </c:dLbl>
            <c:dLbl>
              <c:idx val="1"/>
              <c:layout/>
              <c:tx>
                <c:rich>
                  <a:bodyPr/>
                  <a:lstStyle/>
                  <a:p>
                    <a:endParaRPr lang="ru-RU" sz="900" dirty="0" smtClean="0"/>
                  </a:p>
                  <a:p>
                    <a:r>
                      <a:rPr lang="ru-RU" dirty="0" smtClean="0"/>
                      <a:t>2019</a:t>
                    </a:r>
                    <a:endParaRPr lang="ru-RU" dirty="0" smtClean="0"/>
                  </a:p>
                  <a:p>
                    <a:r>
                      <a:rPr lang="ru-RU" dirty="0" smtClean="0"/>
                      <a:t>69,5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2"/>
              <c:layout>
                <c:manualLayout>
                  <c:x val="-4.6296296296296346E-3"/>
                  <c:y val="-4.9382543232083624E-3"/>
                </c:manualLayout>
              </c:layout>
              <c:tx>
                <c:rich>
                  <a:bodyPr/>
                  <a:lstStyle/>
                  <a:p>
                    <a:endParaRPr lang="ru-RU" sz="900" dirty="0" smtClean="0"/>
                  </a:p>
                  <a:p>
                    <a:r>
                      <a:rPr lang="ru-RU" dirty="0" smtClean="0"/>
                      <a:t>2019г</a:t>
                    </a:r>
                    <a:endParaRPr lang="ru-RU" dirty="0" smtClean="0"/>
                  </a:p>
                  <a:p>
                    <a:r>
                      <a:rPr lang="ru-RU" dirty="0" smtClean="0"/>
                      <a:t>217,4</a:t>
                    </a:r>
                    <a:endParaRPr lang="ru-RU" dirty="0"/>
                  </a:p>
                </c:rich>
              </c:tx>
              <c:showVal val="1"/>
              <c:showCatName val="1"/>
            </c:dLbl>
            <c:txPr>
              <a:bodyPr/>
              <a:lstStyle/>
              <a:p>
                <a:pPr>
                  <a:defRPr sz="900"/>
                </a:pPr>
                <a:endParaRPr lang="ru-RU"/>
              </a:p>
            </c:txPr>
            <c:showVal val="1"/>
            <c:showCatName val="1"/>
          </c:dLbls>
          <c:cat>
            <c:strRef>
              <c:f>Лист1!$A$2:$A$4</c:f>
              <c:strCache>
                <c:ptCount val="3"/>
                <c:pt idx="0">
                  <c:v>Дотация бюджету поселения  на выравнивание бюджетной обеспеченности</c:v>
                </c:pt>
                <c:pt idx="1">
                  <c:v>Субвенции</c:v>
                </c:pt>
                <c:pt idx="2">
                  <c:v>Иные МБТ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2151.8000000000002</c:v>
                </c:pt>
                <c:pt idx="1">
                  <c:v>69.5</c:v>
                </c:pt>
                <c:pt idx="2">
                  <c:v>217.4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тыс.рублей3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2020г</a:t>
                    </a:r>
                    <a:endParaRPr lang="ru-RU" dirty="0" smtClean="0"/>
                  </a:p>
                  <a:p>
                    <a:r>
                      <a:rPr lang="en-US" dirty="0" smtClean="0"/>
                      <a:t>2151,8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2020</a:t>
                    </a:r>
                    <a:endParaRPr lang="ru-RU" dirty="0" smtClean="0"/>
                  </a:p>
                  <a:p>
                    <a:r>
                      <a:rPr lang="en-US" dirty="0" smtClean="0"/>
                      <a:t>69,5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2020г</a:t>
                    </a:r>
                    <a:endParaRPr lang="ru-RU" dirty="0" smtClean="0"/>
                  </a:p>
                  <a:p>
                    <a:endParaRPr lang="ru-RU" dirty="0" smtClean="0"/>
                  </a:p>
                  <a:p>
                    <a:r>
                      <a:rPr lang="en-US" dirty="0" smtClean="0"/>
                      <a:t>1</a:t>
                    </a:r>
                    <a:r>
                      <a:rPr lang="ru-RU" dirty="0" smtClean="0"/>
                      <a:t>95,7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90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Дотация бюджету поселения  на выравнивание бюджетной обеспеченности</c:v>
                </c:pt>
                <c:pt idx="1">
                  <c:v>Субвенции</c:v>
                </c:pt>
                <c:pt idx="2">
                  <c:v>Иные МБТ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2151.8000000000002</c:v>
                </c:pt>
                <c:pt idx="1">
                  <c:v>69.5</c:v>
                </c:pt>
                <c:pt idx="2">
                  <c:v>195.7</c:v>
                </c:pt>
              </c:numCache>
            </c:numRef>
          </c:val>
        </c:ser>
        <c:gapWidth val="100"/>
        <c:axId val="104066432"/>
        <c:axId val="114644096"/>
      </c:barChart>
      <c:catAx>
        <c:axId val="104066432"/>
        <c:scaling>
          <c:orientation val="minMax"/>
        </c:scaling>
        <c:axPos val="b"/>
        <c:tickLblPos val="nextTo"/>
        <c:crossAx val="114644096"/>
        <c:crosses val="autoZero"/>
        <c:auto val="1"/>
        <c:lblAlgn val="ctr"/>
        <c:lblOffset val="100"/>
      </c:catAx>
      <c:valAx>
        <c:axId val="114644096"/>
        <c:scaling>
          <c:orientation val="minMax"/>
        </c:scaling>
        <c:axPos val="l"/>
        <c:majorGridlines/>
        <c:minorGridlines/>
        <c:numFmt formatCode="General" sourceLinked="1"/>
        <c:tickLblPos val="nextTo"/>
        <c:crossAx val="104066432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roundedCorners val="1"/>
  <c:style val="8"/>
  <c:chart>
    <c:autoTitleDeleted val="1"/>
    <c:view3D>
      <c:rotX val="0"/>
      <c:rotY val="0"/>
      <c:rAngAx val="1"/>
    </c:view3D>
    <c:plotArea>
      <c:layout>
        <c:manualLayout>
          <c:layoutTarget val="inner"/>
          <c:xMode val="edge"/>
          <c:yMode val="edge"/>
          <c:x val="0.14760535141440656"/>
          <c:y val="5.7481354624751173E-2"/>
          <c:w val="0.8385057596967046"/>
          <c:h val="0.64751224528655893"/>
        </c:manualLayout>
      </c:layout>
      <c:bar3DChart>
        <c:barDir val="col"/>
        <c:grouping val="standar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invertIfNegative val="1"/>
          <c:cat>
            <c:strRef>
              <c:f>Лист1!$A$2:$A$8</c:f>
              <c:strCache>
                <c:ptCount val="5"/>
                <c:pt idx="0">
                  <c:v>факт 2016 года</c:v>
                </c:pt>
                <c:pt idx="1">
                  <c:v>план 2017 года</c:v>
                </c:pt>
                <c:pt idx="2">
                  <c:v>проект 2018 года</c:v>
                </c:pt>
                <c:pt idx="3">
                  <c:v>проект 2019 года</c:v>
                </c:pt>
                <c:pt idx="4">
                  <c:v>проект 2020 года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5218.8</c:v>
                </c:pt>
                <c:pt idx="1">
                  <c:v>4582.2</c:v>
                </c:pt>
                <c:pt idx="2">
                  <c:v>1989.1</c:v>
                </c:pt>
                <c:pt idx="3">
                  <c:v>2006.1</c:v>
                </c:pt>
                <c:pt idx="4">
                  <c:v>2073.6999999999998</c:v>
                </c:pt>
                <c:pt idx="6">
                  <c:v>0</c:v>
                </c:pt>
              </c:numCache>
            </c:numRef>
          </c:val>
        </c:ser>
        <c:shape val="cylinder"/>
        <c:axId val="113770496"/>
        <c:axId val="113772032"/>
        <c:axId val="112490688"/>
      </c:bar3DChart>
      <c:catAx>
        <c:axId val="113770496"/>
        <c:scaling>
          <c:orientation val="minMax"/>
        </c:scaling>
        <c:axPos val="b"/>
        <c:majorTickMark val="none"/>
        <c:tickLblPos val="nextTo"/>
        <c:crossAx val="113772032"/>
        <c:crosses val="autoZero"/>
        <c:auto val="1"/>
        <c:lblAlgn val="ctr"/>
        <c:lblOffset val="100"/>
        <c:noMultiLvlLbl val="1"/>
      </c:catAx>
      <c:valAx>
        <c:axId val="113772032"/>
        <c:scaling>
          <c:orientation val="minMax"/>
        </c:scaling>
        <c:axPos val="l"/>
        <c:majorGridlines/>
        <c:title>
          <c:layout/>
        </c:title>
        <c:numFmt formatCode="General" sourceLinked="1"/>
        <c:majorTickMark val="none"/>
        <c:tickLblPos val="nextTo"/>
        <c:crossAx val="113770496"/>
        <c:crosses val="autoZero"/>
        <c:crossBetween val="between"/>
      </c:valAx>
      <c:serAx>
        <c:axId val="112490688"/>
        <c:scaling>
          <c:orientation val="minMax"/>
        </c:scaling>
        <c:delete val="1"/>
        <c:axPos val="b"/>
        <c:tickLblPos val="none"/>
        <c:crossAx val="113772032"/>
        <c:crosses val="autoZero"/>
      </c:serAx>
      <c:dTable>
        <c:showHorzBorder val="1"/>
        <c:showVertBorder val="1"/>
        <c:showOutline val="1"/>
        <c:showKeys val="1"/>
      </c:dTable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chart>
    <c:autoTitleDeleted val="1"/>
    <c:view3D>
      <c:rotX val="75"/>
      <c:rAngAx val="1"/>
    </c:view3D>
    <c:plotArea>
      <c:layout>
        <c:manualLayout>
          <c:layoutTarget val="inner"/>
          <c:xMode val="edge"/>
          <c:yMode val="edge"/>
          <c:x val="6.103134041478938E-2"/>
          <c:y val="7.0141096829144253E-2"/>
          <c:w val="0.86265432098765427"/>
          <c:h val="0.8372390504457343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налог на доходы физических лиц 
</a:t>
                    </a:r>
                    <a:r>
                      <a:rPr lang="ru-RU" dirty="0" smtClean="0"/>
                      <a:t>19,8%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/>
                      <a:t>налоги на имущество 
</a:t>
                    </a:r>
                    <a:r>
                      <a:rPr lang="ru-RU" dirty="0" smtClean="0"/>
                      <a:t>64,7%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</c:dLbl>
            <c:dLbl>
              <c:idx val="2"/>
              <c:layout>
                <c:manualLayout>
                  <c:x val="6.7527207098318203E-3"/>
                  <c:y val="0.15887904586751125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государственная пошлина
</a:t>
                    </a:r>
                    <a:r>
                      <a:rPr lang="ru-RU" smtClean="0"/>
                      <a:t>0,2%</a:t>
                    </a:r>
                    <a:endParaRPr lang="ru-RU"/>
                  </a:p>
                </c:rich>
              </c:tx>
              <c:dLblPos val="bestFit"/>
              <c:showCatName val="1"/>
              <c:showPercent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доходы </a:t>
                    </a:r>
                    <a:r>
                      <a:rPr lang="ru-RU" dirty="0"/>
                      <a:t>от использования имущества
</a:t>
                    </a:r>
                    <a:r>
                      <a:rPr lang="ru-RU" dirty="0" smtClean="0"/>
                      <a:t>13,6%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-2.4135167606151853E-2"/>
                  <c:y val="1.246490442362773E-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штрафы, санкции
</a:t>
                    </a:r>
                    <a:r>
                      <a:rPr lang="ru-RU" dirty="0" smtClean="0"/>
                      <a:t>0,2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/>
                      <a:t>
</a:t>
                    </a:r>
                  </a:p>
                </c:rich>
              </c:tx>
              <c:dLblPos val="bestFit"/>
              <c:showCatName val="1"/>
              <c:showPercent val="1"/>
            </c:dLbl>
            <c:dLbl>
              <c:idx val="6"/>
              <c:delete val="1"/>
            </c:dLbl>
            <c:dLblPos val="bestFit"/>
            <c:showCatName val="1"/>
            <c:showPercent val="1"/>
          </c:dLbls>
          <c:cat>
            <c:strRef>
              <c:f>Лист1!$A$2:$A$8</c:f>
              <c:strCache>
                <c:ptCount val="6"/>
                <c:pt idx="0">
                  <c:v>налог на доходы физических лиц </c:v>
                </c:pt>
                <c:pt idx="1">
                  <c:v>налоги на имущество </c:v>
                </c:pt>
                <c:pt idx="2">
                  <c:v>государственная пошлина</c:v>
                </c:pt>
                <c:pt idx="3">
                  <c:v>доходы от использования имущества</c:v>
                </c:pt>
                <c:pt idx="4">
                  <c:v>штрафы, санкции</c:v>
                </c:pt>
                <c:pt idx="5">
                  <c:v>единый сельскохозяйственный налог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394.9</c:v>
                </c:pt>
                <c:pt idx="1">
                  <c:v>1287.2</c:v>
                </c:pt>
                <c:pt idx="2">
                  <c:v>3</c:v>
                </c:pt>
                <c:pt idx="3">
                  <c:v>270.3</c:v>
                </c:pt>
                <c:pt idx="4">
                  <c:v>3.7</c:v>
                </c:pt>
                <c:pt idx="5">
                  <c:v>30</c:v>
                </c:pt>
              </c:numCache>
            </c:numRef>
          </c:val>
        </c:ser>
        <c:ser>
          <c:idx val="1"/>
          <c:order val="1"/>
          <c:tx>
            <c:v>единый сельскохозяйственный налог</c:v>
          </c:tx>
          <c:dLbls>
            <c:showCatName val="1"/>
            <c:showPercent val="1"/>
          </c:dLbls>
          <c:val>
            <c:numLit>
              <c:formatCode>General</c:formatCode>
              <c:ptCount val="1"/>
              <c:pt idx="0">
                <c:v>1</c:v>
              </c:pt>
            </c:numLit>
          </c:val>
        </c:ser>
        <c:dLbls>
          <c:showCatName val="1"/>
          <c:showPercent val="1"/>
        </c:dLbls>
      </c:pie3DChart>
      <c:spPr>
        <a:noFill/>
        <a:ln w="25400">
          <a:noFill/>
        </a:ln>
      </c:spPr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chart>
    <c:autoTitleDeleted val="1"/>
    <c:view3D>
      <c:rotX val="75"/>
      <c:rAngAx val="1"/>
    </c:view3D>
    <c:plotArea>
      <c:layout>
        <c:manualLayout>
          <c:layoutTarget val="inner"/>
          <c:xMode val="edge"/>
          <c:yMode val="edge"/>
          <c:x val="3.4722222222222224E-2"/>
          <c:y val="2.4738532767692643E-2"/>
          <c:w val="0.95370370370370372"/>
          <c:h val="0.9262478164605690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налог на доходы физических лиц 
</a:t>
                    </a:r>
                    <a:r>
                      <a:rPr lang="ru-RU" dirty="0" smtClean="0"/>
                      <a:t>16,6%</a:t>
                    </a:r>
                    <a:endParaRPr lang="ru-RU" dirty="0"/>
                  </a:p>
                </c:rich>
              </c:tx>
              <c:dLblPos val="outEnd"/>
              <c:showCatName val="1"/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/>
                      <a:t>налоги на имущество 
</a:t>
                    </a:r>
                    <a:r>
                      <a:rPr lang="ru-RU" dirty="0" smtClean="0"/>
                      <a:t>72,2%</a:t>
                    </a:r>
                    <a:endParaRPr lang="ru-RU" dirty="0"/>
                  </a:p>
                </c:rich>
              </c:tx>
              <c:dLblPos val="outEnd"/>
              <c:showCatName val="1"/>
              <c:showPercent val="1"/>
            </c:dLbl>
            <c:dLbl>
              <c:idx val="2"/>
              <c:layout>
                <c:manualLayout>
                  <c:x val="-1.5432098765432102E-3"/>
                  <c:y val="8.9008766014834831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государственная пошлина
</a:t>
                    </a:r>
                    <a:r>
                      <a:rPr lang="ru-RU" smtClean="0"/>
                      <a:t>0,2%</a:t>
                    </a:r>
                    <a:endParaRPr lang="ru-RU"/>
                  </a:p>
                </c:rich>
              </c:tx>
              <c:dLblPos val="outEnd"/>
              <c:showCatName val="1"/>
              <c:showPercent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доходы </a:t>
                    </a:r>
                    <a:r>
                      <a:rPr lang="ru-RU" dirty="0"/>
                      <a:t>от использования имущества
</a:t>
                    </a:r>
                    <a:r>
                      <a:rPr lang="ru-RU" dirty="0" smtClean="0"/>
                      <a:t>10,9%</a:t>
                    </a:r>
                    <a:endParaRPr lang="ru-RU" dirty="0"/>
                  </a:p>
                </c:rich>
              </c:tx>
              <c:dLblPos val="outEnd"/>
              <c:showCatName val="1"/>
              <c:showPercent val="1"/>
            </c:dLbl>
            <c:dLbl>
              <c:idx val="4"/>
              <c:layout>
                <c:manualLayout>
                  <c:x val="3.3950617283950567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штрафы, санкции</a:t>
                    </a:r>
                    <a:r>
                      <a:rPr lang="ru-RU"/>
                      <a:t>
</a:t>
                    </a:r>
                    <a:r>
                      <a:rPr lang="ru-RU" smtClean="0"/>
                      <a:t>0,1</a:t>
                    </a:r>
                    <a:endParaRPr lang="ru-RU" dirty="0"/>
                  </a:p>
                </c:rich>
              </c:tx>
              <c:dLblPos val="outEnd"/>
              <c:showCatName val="1"/>
              <c:showPercent val="1"/>
            </c:dLbl>
            <c:dLbl>
              <c:idx val="5"/>
              <c:layout>
                <c:manualLayout>
                  <c:x val="0.1080246913580247"/>
                  <c:y val="8.0917060013486232E-3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ln>
                          <a:solidFill>
                            <a:sysClr val="windowText" lastClr="000000"/>
                          </a:solidFill>
                        </a:ln>
                      </a:defRPr>
                    </a:pPr>
                    <a:r>
                      <a:rPr lang="en-US">
                        <a:ln>
                          <a:solidFill>
                            <a:sysClr val="windowText" lastClr="000000"/>
                          </a:solidFill>
                        </a:ln>
                      </a:rPr>
                      <a:t>
</a:t>
                    </a:r>
                  </a:p>
                </c:rich>
              </c:tx>
              <c:spPr/>
              <c:dLblPos val="outEnd"/>
              <c:showCatName val="1"/>
              <c:showPercent val="1"/>
            </c:dLbl>
            <c:dLbl>
              <c:idx val="6"/>
              <c:delete val="1"/>
            </c:dLbl>
            <c:dLblPos val="outEnd"/>
            <c:showCatName val="1"/>
            <c:showPercent val="1"/>
            <c:showLeaderLines val="1"/>
            <c:leaderLines>
              <c:spPr>
                <a:ln>
                  <a:solidFill>
                    <a:srgbClr val="00FF00"/>
                  </a:solidFill>
                </a:ln>
              </c:spPr>
            </c:leaderLines>
          </c:dLbls>
          <c:cat>
            <c:strRef>
              <c:f>Лист1!$A$2:$A$8</c:f>
              <c:strCache>
                <c:ptCount val="6"/>
                <c:pt idx="0">
                  <c:v>налог на доходы физических лиц </c:v>
                </c:pt>
                <c:pt idx="1">
                  <c:v>налоги на имущество </c:v>
                </c:pt>
                <c:pt idx="2">
                  <c:v>государственная пошлина</c:v>
                </c:pt>
                <c:pt idx="3">
                  <c:v>доходы от использования имущества</c:v>
                </c:pt>
                <c:pt idx="4">
                  <c:v>штрафы, санкции</c:v>
                </c:pt>
                <c:pt idx="5">
                  <c:v>единый сельскохоз.налог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408.3</c:v>
                </c:pt>
                <c:pt idx="1">
                  <c:v>1278.5999999999999</c:v>
                </c:pt>
                <c:pt idx="2">
                  <c:v>3.1</c:v>
                </c:pt>
                <c:pt idx="3">
                  <c:v>281.10000000000002</c:v>
                </c:pt>
                <c:pt idx="4">
                  <c:v>3.8</c:v>
                </c:pt>
                <c:pt idx="5">
                  <c:v>31.2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style val="20"/>
  <c:chart>
    <c:title>
      <c:tx>
        <c:rich>
          <a:bodyPr/>
          <a:lstStyle/>
          <a:p>
            <a:pPr>
              <a:defRPr b="0">
                <a:solidFill>
                  <a:srgbClr val="EE30E5"/>
                </a:solidFill>
              </a:defRPr>
            </a:pPr>
            <a:r>
              <a:rPr lang="ru-RU" b="0" dirty="0" smtClean="0">
                <a:solidFill>
                  <a:srgbClr val="EE30E5"/>
                </a:solidFill>
              </a:rPr>
              <a:t>Поступление налога на доходы физических лиц</a:t>
            </a:r>
          </a:p>
          <a:p>
            <a:pPr>
              <a:defRPr b="0">
                <a:solidFill>
                  <a:srgbClr val="EE30E5"/>
                </a:solidFill>
              </a:defRPr>
            </a:pPr>
            <a:endParaRPr lang="ru-RU" b="0" dirty="0">
              <a:solidFill>
                <a:srgbClr val="EE30E5"/>
              </a:solidFill>
            </a:endParaRPr>
          </a:p>
        </c:rich>
      </c:tx>
      <c:layout>
        <c:manualLayout>
          <c:xMode val="edge"/>
          <c:yMode val="edge"/>
          <c:x val="0.30923763100396251"/>
          <c:y val="1.9966334977455341E-2"/>
        </c:manualLayout>
      </c:layout>
    </c:title>
    <c:view3D>
      <c:rotX val="0"/>
      <c:rotY val="0"/>
      <c:rAngAx val="1"/>
    </c:view3D>
    <c:plotArea>
      <c:layout/>
      <c:bar3DChart>
        <c:barDir val="col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1"/>
          <c:cat>
            <c:strRef>
              <c:f>Лист1!$A$2:$A$6</c:f>
              <c:strCache>
                <c:ptCount val="5"/>
                <c:pt idx="0">
                  <c:v>Факт 2016 года</c:v>
                </c:pt>
                <c:pt idx="1">
                  <c:v>Оценка 2017 года </c:v>
                </c:pt>
                <c:pt idx="2">
                  <c:v>Проект 2018 года</c:v>
                </c:pt>
                <c:pt idx="3">
                  <c:v>Проект 2019 года</c:v>
                </c:pt>
                <c:pt idx="4">
                  <c:v>Проект 2020 года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511.2</c:v>
                </c:pt>
                <c:pt idx="1">
                  <c:v>359.7</c:v>
                </c:pt>
                <c:pt idx="2">
                  <c:v>394.9</c:v>
                </c:pt>
                <c:pt idx="3">
                  <c:v>408.3</c:v>
                </c:pt>
                <c:pt idx="4">
                  <c:v>420.1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invertIfNegative val="1"/>
          <c:cat>
            <c:strRef>
              <c:f>Лист1!$A$2:$A$6</c:f>
              <c:strCache>
                <c:ptCount val="5"/>
                <c:pt idx="0">
                  <c:v>Факт 2016 года</c:v>
                </c:pt>
                <c:pt idx="1">
                  <c:v>Оценка 2017 года </c:v>
                </c:pt>
                <c:pt idx="2">
                  <c:v>Проект 2018 года</c:v>
                </c:pt>
                <c:pt idx="3">
                  <c:v>Проект 2019 года</c:v>
                </c:pt>
                <c:pt idx="4">
                  <c:v>Проект 2020 года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Столбец3</c:v>
                </c:pt>
              </c:strCache>
            </c:strRef>
          </c:tx>
          <c:invertIfNegative val="1"/>
          <c:cat>
            <c:strRef>
              <c:f>Лист1!$A$2:$A$6</c:f>
              <c:strCache>
                <c:ptCount val="5"/>
                <c:pt idx="0">
                  <c:v>Факт 2016 года</c:v>
                </c:pt>
                <c:pt idx="1">
                  <c:v>Оценка 2017 года </c:v>
                </c:pt>
                <c:pt idx="2">
                  <c:v>Проект 2018 года</c:v>
                </c:pt>
                <c:pt idx="3">
                  <c:v>Проект 2019 года</c:v>
                </c:pt>
                <c:pt idx="4">
                  <c:v>Проект 2020 года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</c:numCache>
            </c:numRef>
          </c:val>
        </c:ser>
        <c:shape val="box"/>
        <c:axId val="114392064"/>
        <c:axId val="114393856"/>
        <c:axId val="0"/>
      </c:bar3DChart>
      <c:catAx>
        <c:axId val="114392064"/>
        <c:scaling>
          <c:orientation val="minMax"/>
        </c:scaling>
        <c:axPos val="b"/>
        <c:majorTickMark val="none"/>
        <c:tickLblPos val="nextTo"/>
        <c:crossAx val="114393856"/>
        <c:crosses val="autoZero"/>
        <c:auto val="1"/>
        <c:lblAlgn val="ctr"/>
        <c:lblOffset val="100"/>
        <c:noMultiLvlLbl val="1"/>
      </c:catAx>
      <c:valAx>
        <c:axId val="114393856"/>
        <c:scaling>
          <c:orientation val="minMax"/>
        </c:scaling>
        <c:axPos val="l"/>
        <c:majorGridlines/>
        <c:title>
          <c:layout/>
        </c:title>
        <c:numFmt formatCode="General" sourceLinked="1"/>
        <c:tickLblPos val="nextTo"/>
        <c:crossAx val="114392064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chart>
    <c:autoTitleDeleted val="1"/>
    <c:view3D>
      <c:rotX val="0"/>
      <c:rotY val="0"/>
      <c:rAngAx val="1"/>
    </c:view3D>
    <c:plotArea>
      <c:layout/>
      <c:bar3DChart>
        <c:barDir val="col"/>
        <c:grouping val="standar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1"/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Факт 2016 года</c:v>
                </c:pt>
                <c:pt idx="1">
                  <c:v>План 2017 года </c:v>
                </c:pt>
                <c:pt idx="2">
                  <c:v>Проект 2018</c:v>
                </c:pt>
                <c:pt idx="3">
                  <c:v>Проект 2019</c:v>
                </c:pt>
                <c:pt idx="4">
                  <c:v>Проект 2020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48.1</c:v>
                </c:pt>
                <c:pt idx="1">
                  <c:v>44.3</c:v>
                </c:pt>
                <c:pt idx="2">
                  <c:v>76</c:v>
                </c:pt>
                <c:pt idx="3">
                  <c:v>52.8</c:v>
                </c:pt>
                <c:pt idx="4">
                  <c:v>81.5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invertIfNegative val="1"/>
          <c:dLbls>
            <c:delete val="1"/>
          </c:dLbls>
          <c:cat>
            <c:strRef>
              <c:f>Лист1!$A$2:$A$6</c:f>
              <c:strCache>
                <c:ptCount val="5"/>
                <c:pt idx="0">
                  <c:v>Факт 2016 года</c:v>
                </c:pt>
                <c:pt idx="1">
                  <c:v>План 2017 года </c:v>
                </c:pt>
                <c:pt idx="2">
                  <c:v>Проект 2018</c:v>
                </c:pt>
                <c:pt idx="3">
                  <c:v>Проект 2019</c:v>
                </c:pt>
                <c:pt idx="4">
                  <c:v>Проект 2020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invertIfNegative val="1"/>
          <c:dLbls>
            <c:delete val="1"/>
          </c:dLbls>
          <c:cat>
            <c:strRef>
              <c:f>Лист1!$A$2:$A$6</c:f>
              <c:strCache>
                <c:ptCount val="5"/>
                <c:pt idx="0">
                  <c:v>Факт 2016 года</c:v>
                </c:pt>
                <c:pt idx="1">
                  <c:v>План 2017 года </c:v>
                </c:pt>
                <c:pt idx="2">
                  <c:v>Проект 2018</c:v>
                </c:pt>
                <c:pt idx="3">
                  <c:v>Проект 2019</c:v>
                </c:pt>
                <c:pt idx="4">
                  <c:v>Проект 2020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</c:numCache>
            </c:numRef>
          </c:val>
        </c:ser>
        <c:dLbls>
          <c:showVal val="1"/>
        </c:dLbls>
        <c:shape val="cylinder"/>
        <c:axId val="32120192"/>
        <c:axId val="32121984"/>
        <c:axId val="114410816"/>
      </c:bar3DChart>
      <c:catAx>
        <c:axId val="32120192"/>
        <c:scaling>
          <c:orientation val="minMax"/>
        </c:scaling>
        <c:axPos val="b"/>
        <c:majorTickMark val="none"/>
        <c:tickLblPos val="nextTo"/>
        <c:crossAx val="32121984"/>
        <c:crosses val="autoZero"/>
        <c:auto val="1"/>
        <c:lblAlgn val="ctr"/>
        <c:lblOffset val="100"/>
        <c:noMultiLvlLbl val="1"/>
      </c:catAx>
      <c:valAx>
        <c:axId val="32121984"/>
        <c:scaling>
          <c:orientation val="minMax"/>
        </c:scaling>
        <c:delete val="1"/>
        <c:axPos val="l"/>
        <c:numFmt formatCode="General" sourceLinked="1"/>
        <c:majorTickMark val="cross"/>
        <c:minorTickMark val="cross"/>
        <c:tickLblPos val="none"/>
        <c:crossAx val="32120192"/>
        <c:crosses val="autoZero"/>
        <c:crossBetween val="between"/>
      </c:valAx>
      <c:serAx>
        <c:axId val="114410816"/>
        <c:scaling>
          <c:orientation val="minMax"/>
        </c:scaling>
        <c:delete val="1"/>
        <c:axPos val="b"/>
        <c:majorTickMark val="cross"/>
        <c:minorTickMark val="cross"/>
        <c:tickLblPos val="none"/>
        <c:crossAx val="32121984"/>
        <c:crosses val="autoZero"/>
      </c:serAx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Земельный налог</a:t>
            </a:r>
            <a:endParaRPr lang="ru-RU" dirty="0"/>
          </a:p>
        </c:rich>
      </c:tx>
      <c:layout>
        <c:manualLayout>
          <c:xMode val="edge"/>
          <c:yMode val="edge"/>
          <c:x val="0.31368874933508833"/>
          <c:y val="4.3242940580491974E-2"/>
        </c:manualLayout>
      </c:layout>
    </c:title>
    <c:view3D>
      <c:rotX val="0"/>
      <c:rotY val="0"/>
      <c:rAngAx val="1"/>
    </c:view3D>
    <c:plotArea>
      <c:layout/>
      <c:bar3DChart>
        <c:barDir val="col"/>
        <c:grouping val="stack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1"/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факт 2016 года</c:v>
                </c:pt>
                <c:pt idx="1">
                  <c:v>План 2017 года </c:v>
                </c:pt>
                <c:pt idx="2">
                  <c:v>Проект 2018 года</c:v>
                </c:pt>
                <c:pt idx="3">
                  <c:v>Проект 2019 года</c:v>
                </c:pt>
                <c:pt idx="4">
                  <c:v>Проект 2020 года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1097.0999999999999</c:v>
                </c:pt>
                <c:pt idx="1">
                  <c:v>1483.7</c:v>
                </c:pt>
                <c:pt idx="2">
                  <c:v>1211.2</c:v>
                </c:pt>
                <c:pt idx="3">
                  <c:v>1225.8</c:v>
                </c:pt>
                <c:pt idx="4">
                  <c:v>1240.2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1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900" dirty="0" smtClean="0"/>
                      <a:t>2016ф</a:t>
                    </a:r>
                    <a:endParaRPr lang="en-US" sz="900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0"/>
                  <c:y val="6.2462025282932924E-2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 smtClean="0"/>
                      <a:t>2</a:t>
                    </a:r>
                    <a:r>
                      <a:rPr lang="ru-RU" dirty="0" smtClean="0"/>
                      <a:t>017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0"/>
                  <c:y val="1.441431352683066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2018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2019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2.7777583358996613E-3"/>
                  <c:y val="3.843816940488179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2020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900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факт 2016 года</c:v>
                </c:pt>
                <c:pt idx="1">
                  <c:v>План 2017 года </c:v>
                </c:pt>
                <c:pt idx="2">
                  <c:v>Проект 2018 года</c:v>
                </c:pt>
                <c:pt idx="3">
                  <c:v>Проект 2019 года</c:v>
                </c:pt>
                <c:pt idx="4">
                  <c:v>Проект 2020 года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1"/>
          <c:dLbls>
            <c:delete val="1"/>
          </c:dLbls>
          <c:cat>
            <c:strRef>
              <c:f>Лист1!$A$2:$A$6</c:f>
              <c:strCache>
                <c:ptCount val="5"/>
                <c:pt idx="0">
                  <c:v>факт 2016 года</c:v>
                </c:pt>
                <c:pt idx="1">
                  <c:v>План 2017 года </c:v>
                </c:pt>
                <c:pt idx="2">
                  <c:v>Проект 2018 года</c:v>
                </c:pt>
                <c:pt idx="3">
                  <c:v>Проект 2019 года</c:v>
                </c:pt>
                <c:pt idx="4">
                  <c:v>Проект 2020 года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</c:numCache>
            </c:numRef>
          </c:val>
        </c:ser>
        <c:dLbls>
          <c:showVal val="1"/>
        </c:dLbls>
        <c:gapWidth val="95"/>
        <c:gapDepth val="95"/>
        <c:shape val="cylinder"/>
        <c:axId val="32186368"/>
        <c:axId val="32187904"/>
        <c:axId val="0"/>
      </c:bar3DChart>
      <c:catAx>
        <c:axId val="32186368"/>
        <c:scaling>
          <c:orientation val="minMax"/>
        </c:scaling>
        <c:axPos val="b"/>
        <c:numFmt formatCode="General" sourceLinked="1"/>
        <c:majorTickMark val="none"/>
        <c:tickLblPos val="nextTo"/>
        <c:crossAx val="32187904"/>
        <c:crosses val="autoZero"/>
        <c:auto val="1"/>
        <c:lblAlgn val="ctr"/>
        <c:lblOffset val="100"/>
        <c:noMultiLvlLbl val="1"/>
      </c:catAx>
      <c:valAx>
        <c:axId val="32187904"/>
        <c:scaling>
          <c:orientation val="minMax"/>
        </c:scaling>
        <c:delete val="1"/>
        <c:axPos val="l"/>
        <c:numFmt formatCode="General" sourceLinked="1"/>
        <c:majorTickMark val="cross"/>
        <c:minorTickMark val="cross"/>
        <c:tickLblPos val="none"/>
        <c:crossAx val="32186368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roundedCorners val="1"/>
  <c:chart>
    <c:autoTitleDeleted val="1"/>
    <c:plotArea>
      <c:layout>
        <c:manualLayout>
          <c:layoutTarget val="inner"/>
          <c:xMode val="edge"/>
          <c:yMode val="edge"/>
          <c:x val="1.2500000000000001E-2"/>
          <c:y val="8.9474742801234214E-2"/>
          <c:w val="0.98749999999999949"/>
          <c:h val="0.8327463906710015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spPr>
              <a:solidFill>
                <a:srgbClr val="C00000"/>
              </a:solidFill>
            </c:spPr>
          </c:dPt>
          <c:dPt>
            <c:idx val="1"/>
            <c:spPr>
              <a:solidFill>
                <a:srgbClr val="00FF00"/>
              </a:solidFill>
            </c:spPr>
          </c:dPt>
          <c:dPt>
            <c:idx val="2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0.22674517408814254"/>
                  <c:y val="0.18451219997611776"/>
                </c:manualLayout>
              </c:layout>
              <c:showLegendKey val="1"/>
              <c:showVal val="1"/>
              <c:showCatName val="1"/>
              <c:showSerName val="1"/>
              <c:showPercent val="1"/>
              <c:showBubbleSize val="1"/>
            </c:dLbl>
            <c:dLbl>
              <c:idx val="1"/>
              <c:layout>
                <c:manualLayout>
                  <c:x val="-1.3888888888888966E-2"/>
                  <c:y val="-0.2970752573461154"/>
                </c:manualLayout>
              </c:layout>
              <c:showLegendKey val="1"/>
              <c:showVal val="1"/>
              <c:showCatName val="1"/>
              <c:showSerName val="1"/>
              <c:showPercent val="1"/>
              <c:showBubbleSize val="1"/>
            </c:dLbl>
            <c:dLbl>
              <c:idx val="2"/>
              <c:layout>
                <c:manualLayout>
                  <c:x val="-0.27153434427839279"/>
                  <c:y val="-1.7692950682641404E-2"/>
                </c:manualLayout>
              </c:layout>
              <c:showLegendKey val="1"/>
              <c:showVal val="1"/>
              <c:showCatName val="1"/>
              <c:showSerName val="1"/>
              <c:showPercent val="1"/>
              <c:showBubbleSize val="1"/>
            </c:dLbl>
            <c:dLbl>
              <c:idx val="3"/>
              <c:layout>
                <c:manualLayout>
                  <c:x val="0.22674517408814254"/>
                  <c:y val="-1.2637821916172421E-2"/>
                </c:manualLayout>
              </c:layout>
              <c:showLegendKey val="1"/>
              <c:showVal val="1"/>
              <c:showCatName val="1"/>
              <c:showSerName val="1"/>
              <c:showPercent val="1"/>
              <c:showBubbleSize val="1"/>
            </c:dLbl>
            <c:showLegendKey val="1"/>
            <c:showVal val="1"/>
            <c:showCatName val="1"/>
            <c:showSerName val="1"/>
            <c:showPercent val="1"/>
            <c:showBubbleSize val="1"/>
            <c:showLeaderLines val="1"/>
          </c:dLbls>
          <c:cat>
            <c:strRef>
              <c:f>Лист1!$A$2:$A$4</c:f>
              <c:strCache>
                <c:ptCount val="3"/>
                <c:pt idx="0">
                  <c:v>0111</c:v>
                </c:pt>
                <c:pt idx="1">
                  <c:v>0104</c:v>
                </c:pt>
                <c:pt idx="2">
                  <c:v>0113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</c:v>
                </c:pt>
                <c:pt idx="1">
                  <c:v>3963.8</c:v>
                </c:pt>
                <c:pt idx="2">
                  <c:v>86.4</c:v>
                </c:pt>
              </c:numCache>
            </c:numRef>
          </c:val>
        </c:ser>
        <c:firstSliceAng val="0"/>
        <c:holeSize val="50"/>
      </c:doughnutChart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roundedCorners val="1"/>
  <c:chart>
    <c:title>
      <c:layout/>
      <c:overlay val="1"/>
    </c:title>
    <c:plotArea>
      <c:layout>
        <c:manualLayout>
          <c:layoutTarget val="inner"/>
          <c:xMode val="edge"/>
          <c:yMode val="edge"/>
          <c:x val="7.9271272041147173E-2"/>
          <c:y val="8.0277443377474292E-2"/>
          <c:w val="0.80120616531448041"/>
          <c:h val="0.79677874520563252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.</c:v>
                </c:pt>
              </c:strCache>
            </c:strRef>
          </c:tx>
          <c:dLbls>
            <c:showLegendKey val="1"/>
            <c:showVal val="1"/>
            <c:showCatName val="1"/>
            <c:showSerName val="1"/>
          </c:dLbls>
          <c:cat>
            <c:strRef>
              <c:f>Лист1!$A$2:$A$4</c:f>
              <c:strCache>
                <c:ptCount val="3"/>
                <c:pt idx="0">
                  <c:v>СДК 2018</c:v>
                </c:pt>
                <c:pt idx="1">
                  <c:v>СДК 2019</c:v>
                </c:pt>
                <c:pt idx="2">
                  <c:v>СДК 2020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740</c:v>
                </c:pt>
                <c:pt idx="1">
                  <c:v>735.9</c:v>
                </c:pt>
                <c:pt idx="2">
                  <c:v>718.4</c:v>
                </c:pt>
              </c:numCache>
            </c:numRef>
          </c:val>
        </c:ser>
        <c:gapWidth val="100"/>
        <c:axId val="32340992"/>
        <c:axId val="32363264"/>
      </c:barChart>
      <c:catAx>
        <c:axId val="32340992"/>
        <c:scaling>
          <c:orientation val="minMax"/>
        </c:scaling>
        <c:axPos val="b"/>
        <c:tickLblPos val="nextTo"/>
        <c:crossAx val="32363264"/>
        <c:crosses val="autoZero"/>
        <c:auto val="1"/>
        <c:lblAlgn val="ctr"/>
        <c:lblOffset val="100"/>
      </c:catAx>
      <c:valAx>
        <c:axId val="32363264"/>
        <c:scaling>
          <c:orientation val="minMax"/>
        </c:scaling>
        <c:axPos val="l"/>
        <c:majorGridlines/>
        <c:numFmt formatCode="General" sourceLinked="1"/>
        <c:tickLblPos val="nextTo"/>
        <c:crossAx val="32340992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59F2D9-2A98-4EB0-B2E8-39DCCDEA5BDB}" type="doc">
      <dgm:prSet loTypeId="urn:microsoft.com/office/officeart/2005/8/layout/list1" loCatId="list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F6258FF-48F5-408F-B1BD-2D4C8F6E9994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smtClean="0"/>
            <a:t>Увеличение налогового потенциала сельского поселения, необходимого для сбалансированного исполнения бюджета</a:t>
          </a:r>
          <a:endParaRPr lang="ru-RU" dirty="0"/>
        </a:p>
      </dgm:t>
    </dgm:pt>
    <dgm:pt modelId="{7A166E8C-D154-4B9F-87CF-DB308D880F12}" type="parTrans" cxnId="{E8964598-5BFA-4E06-848A-6D96C9F75D75}">
      <dgm:prSet/>
      <dgm:spPr/>
      <dgm:t>
        <a:bodyPr/>
        <a:lstStyle/>
        <a:p>
          <a:endParaRPr lang="ru-RU"/>
        </a:p>
      </dgm:t>
    </dgm:pt>
    <dgm:pt modelId="{3A82D11D-0B47-4714-B178-D96FCAE2FF64}" type="sibTrans" cxnId="{E8964598-5BFA-4E06-848A-6D96C9F75D75}">
      <dgm:prSet/>
      <dgm:spPr/>
      <dgm:t>
        <a:bodyPr/>
        <a:lstStyle/>
        <a:p>
          <a:endParaRPr lang="ru-RU"/>
        </a:p>
      </dgm:t>
    </dgm:pt>
    <dgm:pt modelId="{F98FB74D-CDD7-4F6A-925D-19A6AEE1F19A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smtClean="0"/>
            <a:t>Повышение прозрачности  и открытости бюджетного процесса </a:t>
          </a:r>
          <a:endParaRPr lang="ru-RU" dirty="0"/>
        </a:p>
      </dgm:t>
    </dgm:pt>
    <dgm:pt modelId="{BA83A90D-7E71-408A-9507-6D991FE0FAD0}" type="parTrans" cxnId="{C4420884-8432-4913-A1C9-22C53E624C5A}">
      <dgm:prSet/>
      <dgm:spPr/>
      <dgm:t>
        <a:bodyPr/>
        <a:lstStyle/>
        <a:p>
          <a:endParaRPr lang="ru-RU"/>
        </a:p>
      </dgm:t>
    </dgm:pt>
    <dgm:pt modelId="{13C25D67-5198-48D1-B3E0-1B881BA2F47A}" type="sibTrans" cxnId="{C4420884-8432-4913-A1C9-22C53E624C5A}">
      <dgm:prSet/>
      <dgm:spPr/>
      <dgm:t>
        <a:bodyPr/>
        <a:lstStyle/>
        <a:p>
          <a:endParaRPr lang="ru-RU"/>
        </a:p>
      </dgm:t>
    </dgm:pt>
    <dgm:pt modelId="{46EB19B5-C096-41B0-BF30-B27CEA1D24B2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smtClean="0"/>
            <a:t>Повышение эффективности и оптимизация структуры бюджетных расходов </a:t>
          </a:r>
          <a:endParaRPr lang="ru-RU" dirty="0"/>
        </a:p>
      </dgm:t>
    </dgm:pt>
    <dgm:pt modelId="{AC184F84-A24C-48A1-9ABE-ACE32451344D}" type="sibTrans" cxnId="{45BFAA75-B18D-4330-B289-7735D12373A8}">
      <dgm:prSet/>
      <dgm:spPr/>
      <dgm:t>
        <a:bodyPr/>
        <a:lstStyle/>
        <a:p>
          <a:endParaRPr lang="ru-RU"/>
        </a:p>
      </dgm:t>
    </dgm:pt>
    <dgm:pt modelId="{602643F6-C561-4A9D-A4EF-11251D38A22D}" type="parTrans" cxnId="{45BFAA75-B18D-4330-B289-7735D12373A8}">
      <dgm:prSet/>
      <dgm:spPr/>
      <dgm:t>
        <a:bodyPr/>
        <a:lstStyle/>
        <a:p>
          <a:endParaRPr lang="ru-RU"/>
        </a:p>
      </dgm:t>
    </dgm:pt>
    <dgm:pt modelId="{B4250FF1-0AFB-4D7E-842A-E5F59CBE590E}" type="pres">
      <dgm:prSet presAssocID="{CB59F2D9-2A98-4EB0-B2E8-39DCCDEA5BD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9340C8B-3D2A-4232-92D3-3A85BF234D12}" type="pres">
      <dgm:prSet presAssocID="{4F6258FF-48F5-408F-B1BD-2D4C8F6E9994}" presName="parentLin" presStyleCnt="0"/>
      <dgm:spPr/>
    </dgm:pt>
    <dgm:pt modelId="{0603ADFF-1596-4B14-AA3D-41E58E57544E}" type="pres">
      <dgm:prSet presAssocID="{4F6258FF-48F5-408F-B1BD-2D4C8F6E9994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080BF51-FF21-4F30-84A5-029524E91838}" type="pres">
      <dgm:prSet presAssocID="{4F6258FF-48F5-408F-B1BD-2D4C8F6E9994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ED28A9-AC93-43CC-AAC9-2A348DB7214A}" type="pres">
      <dgm:prSet presAssocID="{4F6258FF-48F5-408F-B1BD-2D4C8F6E9994}" presName="negativeSpace" presStyleCnt="0"/>
      <dgm:spPr/>
    </dgm:pt>
    <dgm:pt modelId="{FA9DFD90-62A4-431D-BAC3-DF57D55A57A0}" type="pres">
      <dgm:prSet presAssocID="{4F6258FF-48F5-408F-B1BD-2D4C8F6E9994}" presName="childText" presStyleLbl="conFgAcc1" presStyleIdx="0" presStyleCnt="3">
        <dgm:presLayoutVars>
          <dgm:bulletEnabled val="1"/>
        </dgm:presLayoutVars>
      </dgm:prSet>
      <dgm:spPr/>
    </dgm:pt>
    <dgm:pt modelId="{84D40BE1-534A-4EFF-B5B0-9C5B1EFDA8E7}" type="pres">
      <dgm:prSet presAssocID="{3A82D11D-0B47-4714-B178-D96FCAE2FF64}" presName="spaceBetweenRectangles" presStyleCnt="0"/>
      <dgm:spPr/>
    </dgm:pt>
    <dgm:pt modelId="{28A2D998-74D7-4C7D-A2BE-ECA897896779}" type="pres">
      <dgm:prSet presAssocID="{46EB19B5-C096-41B0-BF30-B27CEA1D24B2}" presName="parentLin" presStyleCnt="0"/>
      <dgm:spPr/>
    </dgm:pt>
    <dgm:pt modelId="{0D682BC1-9B35-4723-9234-286F9E0B2A20}" type="pres">
      <dgm:prSet presAssocID="{46EB19B5-C096-41B0-BF30-B27CEA1D24B2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E2FC2021-B1B1-470D-9AA9-33A49C348D2B}" type="pres">
      <dgm:prSet presAssocID="{46EB19B5-C096-41B0-BF30-B27CEA1D24B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D0922C-7CAA-47FD-8D14-9CB1460E8182}" type="pres">
      <dgm:prSet presAssocID="{46EB19B5-C096-41B0-BF30-B27CEA1D24B2}" presName="negativeSpace" presStyleCnt="0"/>
      <dgm:spPr/>
    </dgm:pt>
    <dgm:pt modelId="{AE78B86C-A696-43AD-91DB-4DE76DBF27CC}" type="pres">
      <dgm:prSet presAssocID="{46EB19B5-C096-41B0-BF30-B27CEA1D24B2}" presName="childText" presStyleLbl="conFgAcc1" presStyleIdx="1" presStyleCnt="3">
        <dgm:presLayoutVars>
          <dgm:bulletEnabled val="1"/>
        </dgm:presLayoutVars>
      </dgm:prSet>
      <dgm:spPr/>
    </dgm:pt>
    <dgm:pt modelId="{E63FD2D5-98A4-4FC1-8882-CBD503A10BFB}" type="pres">
      <dgm:prSet presAssocID="{AC184F84-A24C-48A1-9ABE-ACE32451344D}" presName="spaceBetweenRectangles" presStyleCnt="0"/>
      <dgm:spPr/>
    </dgm:pt>
    <dgm:pt modelId="{357DBE4B-2D5F-4815-BA0B-67D4D7CFA0EA}" type="pres">
      <dgm:prSet presAssocID="{F98FB74D-CDD7-4F6A-925D-19A6AEE1F19A}" presName="parentLin" presStyleCnt="0"/>
      <dgm:spPr/>
    </dgm:pt>
    <dgm:pt modelId="{CDC4E215-94EA-45E9-A5F5-66EECAD1F6ED}" type="pres">
      <dgm:prSet presAssocID="{F98FB74D-CDD7-4F6A-925D-19A6AEE1F19A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71446243-E24B-4DB0-B778-3A651140464D}" type="pres">
      <dgm:prSet presAssocID="{F98FB74D-CDD7-4F6A-925D-19A6AEE1F19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9DB1AB-72FA-4AEE-A1D3-2226C40BD3EC}" type="pres">
      <dgm:prSet presAssocID="{F98FB74D-CDD7-4F6A-925D-19A6AEE1F19A}" presName="negativeSpace" presStyleCnt="0"/>
      <dgm:spPr/>
    </dgm:pt>
    <dgm:pt modelId="{D38AF840-5623-4B5B-9C46-5433C98ABEE7}" type="pres">
      <dgm:prSet presAssocID="{F98FB74D-CDD7-4F6A-925D-19A6AEE1F19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0C1CA9C-FABC-4812-958A-82C44B9C3EF0}" type="presOf" srcId="{4F6258FF-48F5-408F-B1BD-2D4C8F6E9994}" destId="{8080BF51-FF21-4F30-84A5-029524E91838}" srcOrd="1" destOrd="0" presId="urn:microsoft.com/office/officeart/2005/8/layout/list1"/>
    <dgm:cxn modelId="{0541B34E-04D2-4693-B8BE-2C11077F8984}" type="presOf" srcId="{F98FB74D-CDD7-4F6A-925D-19A6AEE1F19A}" destId="{CDC4E215-94EA-45E9-A5F5-66EECAD1F6ED}" srcOrd="0" destOrd="0" presId="urn:microsoft.com/office/officeart/2005/8/layout/list1"/>
    <dgm:cxn modelId="{2623BB5C-C7BA-4F71-A698-ABE0B652D0B2}" type="presOf" srcId="{46EB19B5-C096-41B0-BF30-B27CEA1D24B2}" destId="{E2FC2021-B1B1-470D-9AA9-33A49C348D2B}" srcOrd="1" destOrd="0" presId="urn:microsoft.com/office/officeart/2005/8/layout/list1"/>
    <dgm:cxn modelId="{45BFAA75-B18D-4330-B289-7735D12373A8}" srcId="{CB59F2D9-2A98-4EB0-B2E8-39DCCDEA5BDB}" destId="{46EB19B5-C096-41B0-BF30-B27CEA1D24B2}" srcOrd="1" destOrd="0" parTransId="{602643F6-C561-4A9D-A4EF-11251D38A22D}" sibTransId="{AC184F84-A24C-48A1-9ABE-ACE32451344D}"/>
    <dgm:cxn modelId="{B7806FC9-FDF5-4684-867E-8D99DEEBDD75}" type="presOf" srcId="{CB59F2D9-2A98-4EB0-B2E8-39DCCDEA5BDB}" destId="{B4250FF1-0AFB-4D7E-842A-E5F59CBE590E}" srcOrd="0" destOrd="0" presId="urn:microsoft.com/office/officeart/2005/8/layout/list1"/>
    <dgm:cxn modelId="{B06465B4-2605-47CB-868B-648A068CBA0C}" type="presOf" srcId="{4F6258FF-48F5-408F-B1BD-2D4C8F6E9994}" destId="{0603ADFF-1596-4B14-AA3D-41E58E57544E}" srcOrd="0" destOrd="0" presId="urn:microsoft.com/office/officeart/2005/8/layout/list1"/>
    <dgm:cxn modelId="{C4420884-8432-4913-A1C9-22C53E624C5A}" srcId="{CB59F2D9-2A98-4EB0-B2E8-39DCCDEA5BDB}" destId="{F98FB74D-CDD7-4F6A-925D-19A6AEE1F19A}" srcOrd="2" destOrd="0" parTransId="{BA83A90D-7E71-408A-9507-6D991FE0FAD0}" sibTransId="{13C25D67-5198-48D1-B3E0-1B881BA2F47A}"/>
    <dgm:cxn modelId="{966A34CF-487C-4FCD-8065-838F6451AD78}" type="presOf" srcId="{46EB19B5-C096-41B0-BF30-B27CEA1D24B2}" destId="{0D682BC1-9B35-4723-9234-286F9E0B2A20}" srcOrd="0" destOrd="0" presId="urn:microsoft.com/office/officeart/2005/8/layout/list1"/>
    <dgm:cxn modelId="{09C2C276-8305-4CF0-B581-A0A3D4CD7E78}" type="presOf" srcId="{F98FB74D-CDD7-4F6A-925D-19A6AEE1F19A}" destId="{71446243-E24B-4DB0-B778-3A651140464D}" srcOrd="1" destOrd="0" presId="urn:microsoft.com/office/officeart/2005/8/layout/list1"/>
    <dgm:cxn modelId="{E8964598-5BFA-4E06-848A-6D96C9F75D75}" srcId="{CB59F2D9-2A98-4EB0-B2E8-39DCCDEA5BDB}" destId="{4F6258FF-48F5-408F-B1BD-2D4C8F6E9994}" srcOrd="0" destOrd="0" parTransId="{7A166E8C-D154-4B9F-87CF-DB308D880F12}" sibTransId="{3A82D11D-0B47-4714-B178-D96FCAE2FF64}"/>
    <dgm:cxn modelId="{70919BE5-8745-4969-B7BB-7F8C83B82B9D}" type="presParOf" srcId="{B4250FF1-0AFB-4D7E-842A-E5F59CBE590E}" destId="{C9340C8B-3D2A-4232-92D3-3A85BF234D12}" srcOrd="0" destOrd="0" presId="urn:microsoft.com/office/officeart/2005/8/layout/list1"/>
    <dgm:cxn modelId="{95984362-F44E-4018-96B9-4A4860B6EA22}" type="presParOf" srcId="{C9340C8B-3D2A-4232-92D3-3A85BF234D12}" destId="{0603ADFF-1596-4B14-AA3D-41E58E57544E}" srcOrd="0" destOrd="0" presId="urn:microsoft.com/office/officeart/2005/8/layout/list1"/>
    <dgm:cxn modelId="{1A7165DE-BB4D-44BC-A89F-C28119C77F0E}" type="presParOf" srcId="{C9340C8B-3D2A-4232-92D3-3A85BF234D12}" destId="{8080BF51-FF21-4F30-84A5-029524E91838}" srcOrd="1" destOrd="0" presId="urn:microsoft.com/office/officeart/2005/8/layout/list1"/>
    <dgm:cxn modelId="{8AF686ED-60CA-4CBE-AEB1-E90E45F621F3}" type="presParOf" srcId="{B4250FF1-0AFB-4D7E-842A-E5F59CBE590E}" destId="{3AED28A9-AC93-43CC-AAC9-2A348DB7214A}" srcOrd="1" destOrd="0" presId="urn:microsoft.com/office/officeart/2005/8/layout/list1"/>
    <dgm:cxn modelId="{4CE07873-5E9D-4810-B14E-EBA6EA9C682F}" type="presParOf" srcId="{B4250FF1-0AFB-4D7E-842A-E5F59CBE590E}" destId="{FA9DFD90-62A4-431D-BAC3-DF57D55A57A0}" srcOrd="2" destOrd="0" presId="urn:microsoft.com/office/officeart/2005/8/layout/list1"/>
    <dgm:cxn modelId="{BDFD9928-7CD5-427E-B7B6-2B889C3D58FD}" type="presParOf" srcId="{B4250FF1-0AFB-4D7E-842A-E5F59CBE590E}" destId="{84D40BE1-534A-4EFF-B5B0-9C5B1EFDA8E7}" srcOrd="3" destOrd="0" presId="urn:microsoft.com/office/officeart/2005/8/layout/list1"/>
    <dgm:cxn modelId="{58CD0AFA-BA19-4A7F-97D1-7893BAEC2F40}" type="presParOf" srcId="{B4250FF1-0AFB-4D7E-842A-E5F59CBE590E}" destId="{28A2D998-74D7-4C7D-A2BE-ECA897896779}" srcOrd="4" destOrd="0" presId="urn:microsoft.com/office/officeart/2005/8/layout/list1"/>
    <dgm:cxn modelId="{E311565A-F33D-4945-8227-D0E3D2E2EA60}" type="presParOf" srcId="{28A2D998-74D7-4C7D-A2BE-ECA897896779}" destId="{0D682BC1-9B35-4723-9234-286F9E0B2A20}" srcOrd="0" destOrd="0" presId="urn:microsoft.com/office/officeart/2005/8/layout/list1"/>
    <dgm:cxn modelId="{42E5EE0B-E36C-4001-AEA8-65B2BC6256CD}" type="presParOf" srcId="{28A2D998-74D7-4C7D-A2BE-ECA897896779}" destId="{E2FC2021-B1B1-470D-9AA9-33A49C348D2B}" srcOrd="1" destOrd="0" presId="urn:microsoft.com/office/officeart/2005/8/layout/list1"/>
    <dgm:cxn modelId="{EFBDF00D-F7ED-4286-A412-351A161351AD}" type="presParOf" srcId="{B4250FF1-0AFB-4D7E-842A-E5F59CBE590E}" destId="{50D0922C-7CAA-47FD-8D14-9CB1460E8182}" srcOrd="5" destOrd="0" presId="urn:microsoft.com/office/officeart/2005/8/layout/list1"/>
    <dgm:cxn modelId="{A71D77C3-F8BA-41E6-94C9-C2A33B8E40A8}" type="presParOf" srcId="{B4250FF1-0AFB-4D7E-842A-E5F59CBE590E}" destId="{AE78B86C-A696-43AD-91DB-4DE76DBF27CC}" srcOrd="6" destOrd="0" presId="urn:microsoft.com/office/officeart/2005/8/layout/list1"/>
    <dgm:cxn modelId="{47425DCB-27B2-495A-9CB2-E08F98A6DCA2}" type="presParOf" srcId="{B4250FF1-0AFB-4D7E-842A-E5F59CBE590E}" destId="{E63FD2D5-98A4-4FC1-8882-CBD503A10BFB}" srcOrd="7" destOrd="0" presId="urn:microsoft.com/office/officeart/2005/8/layout/list1"/>
    <dgm:cxn modelId="{74A68016-CFBF-4586-9199-CBA887449F77}" type="presParOf" srcId="{B4250FF1-0AFB-4D7E-842A-E5F59CBE590E}" destId="{357DBE4B-2D5F-4815-BA0B-67D4D7CFA0EA}" srcOrd="8" destOrd="0" presId="urn:microsoft.com/office/officeart/2005/8/layout/list1"/>
    <dgm:cxn modelId="{ACCE7AE5-1FC2-4417-AB83-5E4108D9CDF3}" type="presParOf" srcId="{357DBE4B-2D5F-4815-BA0B-67D4D7CFA0EA}" destId="{CDC4E215-94EA-45E9-A5F5-66EECAD1F6ED}" srcOrd="0" destOrd="0" presId="urn:microsoft.com/office/officeart/2005/8/layout/list1"/>
    <dgm:cxn modelId="{77A04A3F-DF49-48E8-9FCD-D896FC150698}" type="presParOf" srcId="{357DBE4B-2D5F-4815-BA0B-67D4D7CFA0EA}" destId="{71446243-E24B-4DB0-B778-3A651140464D}" srcOrd="1" destOrd="0" presId="urn:microsoft.com/office/officeart/2005/8/layout/list1"/>
    <dgm:cxn modelId="{C6586803-1F9F-46A2-BB20-3CC4601C68DF}" type="presParOf" srcId="{B4250FF1-0AFB-4D7E-842A-E5F59CBE590E}" destId="{0A9DB1AB-72FA-4AEE-A1D3-2226C40BD3EC}" srcOrd="9" destOrd="0" presId="urn:microsoft.com/office/officeart/2005/8/layout/list1"/>
    <dgm:cxn modelId="{A280C0F4-E3A8-4F0B-9AFA-A6F2F4A2CB8A}" type="presParOf" srcId="{B4250FF1-0AFB-4D7E-842A-E5F59CBE590E}" destId="{D38AF840-5623-4B5B-9C46-5433C98ABEE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A9DFD90-62A4-431D-BAC3-DF57D55A57A0}">
      <dsp:nvSpPr>
        <dsp:cNvPr id="0" name=""/>
        <dsp:cNvSpPr/>
      </dsp:nvSpPr>
      <dsp:spPr>
        <a:xfrm>
          <a:off x="0" y="1762470"/>
          <a:ext cx="8229599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80BF51-FF21-4F30-84A5-029524E91838}">
      <dsp:nvSpPr>
        <dsp:cNvPr id="0" name=""/>
        <dsp:cNvSpPr/>
      </dsp:nvSpPr>
      <dsp:spPr>
        <a:xfrm>
          <a:off x="411479" y="1526310"/>
          <a:ext cx="5760720" cy="472320"/>
        </a:xfrm>
        <a:prstGeom prst="roundRect">
          <a:avLst/>
        </a:prstGeom>
        <a:solidFill>
          <a:srgbClr val="00B050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  <a:sp3d extrusionH="28000" prstMaterial="matte"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Увеличение налогового потенциала сельского поселения, необходимого для сбалансированного исполнения бюджета</a:t>
          </a:r>
          <a:endParaRPr lang="ru-RU" sz="1600" kern="1200" dirty="0"/>
        </a:p>
      </dsp:txBody>
      <dsp:txXfrm>
        <a:off x="411479" y="1526310"/>
        <a:ext cx="5760720" cy="472320"/>
      </dsp:txXfrm>
    </dsp:sp>
    <dsp:sp modelId="{AE78B86C-A696-43AD-91DB-4DE76DBF27CC}">
      <dsp:nvSpPr>
        <dsp:cNvPr id="0" name=""/>
        <dsp:cNvSpPr/>
      </dsp:nvSpPr>
      <dsp:spPr>
        <a:xfrm>
          <a:off x="0" y="2488230"/>
          <a:ext cx="8229599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FC2021-B1B1-470D-9AA9-33A49C348D2B}">
      <dsp:nvSpPr>
        <dsp:cNvPr id="0" name=""/>
        <dsp:cNvSpPr/>
      </dsp:nvSpPr>
      <dsp:spPr>
        <a:xfrm>
          <a:off x="411479" y="2252070"/>
          <a:ext cx="5760720" cy="472320"/>
        </a:xfrm>
        <a:prstGeom prst="roundRect">
          <a:avLst/>
        </a:prstGeom>
        <a:solidFill>
          <a:srgbClr val="00B050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  <a:sp3d extrusionH="28000" prstMaterial="matte"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Повышение эффективности и оптимизация структуры бюджетных расходов </a:t>
          </a:r>
          <a:endParaRPr lang="ru-RU" sz="1600" kern="1200" dirty="0"/>
        </a:p>
      </dsp:txBody>
      <dsp:txXfrm>
        <a:off x="411479" y="2252070"/>
        <a:ext cx="5760720" cy="472320"/>
      </dsp:txXfrm>
    </dsp:sp>
    <dsp:sp modelId="{D38AF840-5623-4B5B-9C46-5433C98ABEE7}">
      <dsp:nvSpPr>
        <dsp:cNvPr id="0" name=""/>
        <dsp:cNvSpPr/>
      </dsp:nvSpPr>
      <dsp:spPr>
        <a:xfrm>
          <a:off x="0" y="3213990"/>
          <a:ext cx="8229599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446243-E24B-4DB0-B778-3A651140464D}">
      <dsp:nvSpPr>
        <dsp:cNvPr id="0" name=""/>
        <dsp:cNvSpPr/>
      </dsp:nvSpPr>
      <dsp:spPr>
        <a:xfrm>
          <a:off x="411479" y="2977830"/>
          <a:ext cx="5760720" cy="472320"/>
        </a:xfrm>
        <a:prstGeom prst="roundRect">
          <a:avLst/>
        </a:prstGeom>
        <a:solidFill>
          <a:srgbClr val="00B050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  <a:sp3d extrusionH="28000" prstMaterial="matte"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Повышение прозрачности  и открытости бюджетного процесса </a:t>
          </a:r>
          <a:endParaRPr lang="ru-RU" sz="1600" kern="1200" dirty="0"/>
        </a:p>
      </dsp:txBody>
      <dsp:txXfrm>
        <a:off x="411479" y="2977830"/>
        <a:ext cx="5760720" cy="4723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0.4948</cdr:x>
      <cdr:y>0</cdr:y>
    </cdr:from>
    <cdr:to>
      <cdr:x>0.63368</cdr:x>
      <cdr:y>0.09816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100313" y="0"/>
          <a:ext cx="1150871" cy="500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0.4948</cdr:x>
      <cdr:y>0.08414</cdr:y>
    </cdr:from>
    <cdr:to>
      <cdr:x>0.51216</cdr:x>
      <cdr:y>0.11218</cdr:y>
    </cdr:to>
    <cdr:sp macro="" textlink="">
      <cdr:nvSpPr>
        <cdr:cNvPr id="5" name="Прямая соединительная линия 4"/>
        <cdr:cNvSpPr/>
      </cdr:nvSpPr>
      <cdr:spPr>
        <a:xfrm xmlns:a="http://schemas.openxmlformats.org/drawingml/2006/main" rot="5400000" flipH="1" flipV="1">
          <a:off x="4071966" y="428628"/>
          <a:ext cx="142876" cy="14287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chart" Target="../charts/char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480"/>
            <a:ext cx="7772400" cy="5929353"/>
          </a:xfrm>
          <a:solidFill>
            <a:schemeClr val="accent6"/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>
                <a:solidFill>
                  <a:schemeClr val="accent2"/>
                </a:solidFill>
              </a:rPr>
              <a:t>Проект бюджета </a:t>
            </a:r>
            <a:r>
              <a:rPr lang="ru-RU" i="1" dirty="0" err="1" smtClean="0">
                <a:solidFill>
                  <a:schemeClr val="accent2"/>
                </a:solidFill>
              </a:rPr>
              <a:t>СЕМИЧАНского</a:t>
            </a:r>
            <a:r>
              <a:rPr lang="ru-RU" i="1" dirty="0" smtClean="0">
                <a:solidFill>
                  <a:schemeClr val="accent2"/>
                </a:solidFill>
              </a:rPr>
              <a:t> сельского поселения Дубовского района на 2018год и на плановый период 2019 и 2020 годов</a:t>
            </a:r>
            <a:br>
              <a:rPr lang="ru-RU" i="1" dirty="0" smtClean="0">
                <a:solidFill>
                  <a:schemeClr val="accent2"/>
                </a:solidFill>
              </a:rPr>
            </a:br>
            <a:endParaRPr lang="ru-RU" i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00174"/>
          </a:xfrm>
          <a:solidFill>
            <a:srgbClr val="7030A0"/>
          </a:solidFill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accent2"/>
                </a:solidFill>
              </a:rPr>
              <a:t>Основные направления налоговой политики Семичанского сельского поселения </a:t>
            </a:r>
            <a:endParaRPr lang="ru-RU" sz="3200" dirty="0">
              <a:solidFill>
                <a:schemeClr val="accent2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89215677"/>
              </p:ext>
            </p:extLst>
          </p:nvPr>
        </p:nvGraphicFramePr>
        <p:xfrm>
          <a:off x="428625" y="1428750"/>
          <a:ext cx="8229600" cy="5143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>
            <a:normAutofit fontScale="90000"/>
          </a:bodyPr>
          <a:lstStyle/>
          <a:p>
            <a:r>
              <a:rPr lang="ru-RU" sz="3100" dirty="0" smtClean="0"/>
              <a:t>Налоговые</a:t>
            </a:r>
            <a:r>
              <a:rPr lang="ru-RU" dirty="0" smtClean="0"/>
              <a:t> </a:t>
            </a:r>
            <a:r>
              <a:rPr lang="ru-RU" sz="3100" dirty="0" smtClean="0"/>
              <a:t>и неналоговые доходы местного бюджета</a:t>
            </a:r>
            <a:endParaRPr lang="ru-RU" sz="31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82921540"/>
              </p:ext>
            </p:extLst>
          </p:nvPr>
        </p:nvGraphicFramePr>
        <p:xfrm>
          <a:off x="500034" y="1857364"/>
          <a:ext cx="8229600" cy="43116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143768" y="1928802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тыс.рублей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928694"/>
          </a:xfrm>
          <a:solidFill>
            <a:srgbClr val="C00000"/>
          </a:solidFill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+mn-lt"/>
              </a:rPr>
              <a:t>Структура налоговых и неналоговых доходов местного бюджета в 2018 году</a:t>
            </a:r>
            <a:endParaRPr lang="ru-RU" sz="3200" dirty="0">
              <a:latin typeface="+mn-lt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66453201"/>
              </p:ext>
            </p:extLst>
          </p:nvPr>
        </p:nvGraphicFramePr>
        <p:xfrm>
          <a:off x="285720" y="1285860"/>
          <a:ext cx="8286808" cy="50943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286644" y="1357298"/>
            <a:ext cx="1214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err="1" smtClean="0"/>
              <a:t>Тыс.руб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928694"/>
          </a:xfrm>
          <a:solidFill>
            <a:srgbClr val="C00000"/>
          </a:solidFill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+mn-lt"/>
              </a:rPr>
              <a:t>Структура налоговых и неналоговых доходов местного бюджета в 2019-2020 годах</a:t>
            </a:r>
            <a:endParaRPr lang="ru-RU" sz="3200" dirty="0">
              <a:latin typeface="+mn-lt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66453201"/>
              </p:ext>
            </p:extLst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286644" y="1357298"/>
            <a:ext cx="1214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err="1" smtClean="0"/>
              <a:t>Тыс.руб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71612"/>
          </a:xfrm>
        </p:spPr>
        <p:txBody>
          <a:bodyPr>
            <a:noAutofit/>
          </a:bodyPr>
          <a:lstStyle/>
          <a:p>
            <a:r>
              <a:rPr lang="ru-RU" sz="3200" dirty="0" smtClean="0"/>
              <a:t>Динамика поступлений налога на доходы физических лиц в местный бюджет </a:t>
            </a:r>
            <a:endParaRPr lang="ru-RU" sz="3200" dirty="0"/>
          </a:p>
        </p:txBody>
      </p:sp>
      <p:pic>
        <p:nvPicPr>
          <p:cNvPr id="4" name="Содержимое 3" descr="ndf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42910" y="1785926"/>
            <a:ext cx="5603228" cy="4240221"/>
          </a:xfrm>
          <a:effectLst>
            <a:softEdge rad="63500"/>
          </a:effectLst>
        </p:spPr>
      </p:pic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xmlns="" val="3926380577"/>
              </p:ext>
            </p:extLst>
          </p:nvPr>
        </p:nvGraphicFramePr>
        <p:xfrm>
          <a:off x="2915816" y="2780928"/>
          <a:ext cx="6048672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442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Динамика поступлений имущественных налогов в местный бюджет                                         </a:t>
            </a:r>
            <a:r>
              <a:rPr lang="ru-RU" sz="1100" dirty="0" err="1" smtClean="0"/>
              <a:t>тыс.рублей</a:t>
            </a:r>
            <a:endParaRPr lang="ru-RU" sz="1100" dirty="0"/>
          </a:p>
        </p:txBody>
      </p:sp>
      <p:pic>
        <p:nvPicPr>
          <p:cNvPr id="4" name="Содержимое 3" descr="i (7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24212" y="3049587"/>
            <a:ext cx="2695575" cy="1809750"/>
          </a:xfrm>
        </p:spPr>
      </p:pic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xmlns="" val="2171261757"/>
              </p:ext>
            </p:extLst>
          </p:nvPr>
        </p:nvGraphicFramePr>
        <p:xfrm>
          <a:off x="214282" y="3571876"/>
          <a:ext cx="4572032" cy="2928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42844" y="3143248"/>
            <a:ext cx="4434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Налог на имущество физических лиц</a:t>
            </a:r>
            <a:endParaRPr lang="ru-RU" dirty="0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xmlns="" val="2113955127"/>
              </p:ext>
            </p:extLst>
          </p:nvPr>
        </p:nvGraphicFramePr>
        <p:xfrm>
          <a:off x="4000496" y="1071546"/>
          <a:ext cx="4572032" cy="2643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8" name="Рисунок 7" descr="4828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8596" y="1000108"/>
            <a:ext cx="2928958" cy="19823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  <a:solidFill>
            <a:srgbClr val="00B050"/>
          </a:solidFill>
        </p:spPr>
        <p:txBody>
          <a:bodyPr>
            <a:noAutofit/>
          </a:bodyPr>
          <a:lstStyle/>
          <a:p>
            <a:r>
              <a:rPr lang="ru-RU" sz="1600" dirty="0" smtClean="0"/>
              <a:t>Доля муниципальных программ в общем объеме расходов , запланированных на реализацию муниципальных программ Семичанского сельского поселения в 2018  году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8748464" cy="5256584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71472" y="1196752"/>
            <a:ext cx="2643206" cy="87492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Управление муниципальным имуществом  1,2</a:t>
            </a:r>
            <a:endParaRPr lang="ru-RU" sz="14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0034" y="2204864"/>
            <a:ext cx="2643206" cy="86694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Муниципальная политика 1,2%</a:t>
            </a:r>
            <a:endParaRPr lang="ru-RU" sz="14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1472" y="3284984"/>
            <a:ext cx="257176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Обеспечение качественными жилищно-коммунальными  услугами населения 1,8%</a:t>
            </a:r>
            <a:endParaRPr lang="ru-RU" sz="14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215074" y="2204864"/>
            <a:ext cx="2500330" cy="866946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Развитие культуры 14,6%</a:t>
            </a:r>
            <a:endParaRPr lang="ru-RU" sz="14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300192" y="3356992"/>
            <a:ext cx="2357454" cy="86409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Содействие занятости населения 0,4%</a:t>
            </a:r>
            <a:endParaRPr lang="ru-RU" sz="14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428992" y="1196752"/>
            <a:ext cx="2500330" cy="87492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Охрана окружающей среды 0,1%</a:t>
            </a:r>
            <a:endParaRPr lang="ru-RU" sz="14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084168" y="1196752"/>
            <a:ext cx="2428892" cy="80348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Развитие  транспортной системы  1,1%</a:t>
            </a:r>
            <a:endParaRPr lang="ru-RU" sz="14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428992" y="2204864"/>
            <a:ext cx="2500330" cy="86694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Обеспечение общественного порядка и противодействие преступности 0,3%</a:t>
            </a:r>
            <a:endParaRPr lang="ru-RU" sz="14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428992" y="3284984"/>
            <a:ext cx="257176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Энергоэффективность  0,1%</a:t>
            </a:r>
            <a:endParaRPr lang="ru-RU" sz="1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04118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Структура муниципальных программ Семичанского сельского поселения на 2018 год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58204" cy="4829196"/>
          </a:xfrm>
          <a:solidFill>
            <a:srgbClr val="0070C0"/>
          </a:solidFill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179512" y="1700808"/>
            <a:ext cx="8358246" cy="487260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Всего </a:t>
            </a:r>
          </a:p>
          <a:p>
            <a:pPr algn="ctr"/>
            <a:r>
              <a:rPr lang="ru-RU" b="1" dirty="0" smtClean="0"/>
              <a:t>         1051,4 тыс.руб.</a:t>
            </a:r>
            <a:endParaRPr lang="ru-RU" b="1" dirty="0"/>
          </a:p>
        </p:txBody>
      </p:sp>
      <p:sp>
        <p:nvSpPr>
          <p:cNvPr id="5" name="Овал 4"/>
          <p:cNvSpPr/>
          <p:nvPr/>
        </p:nvSpPr>
        <p:spPr>
          <a:xfrm>
            <a:off x="3071802" y="1857364"/>
            <a:ext cx="3000396" cy="178595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Социальные программы (820,4 </a:t>
            </a:r>
            <a:r>
              <a:rPr lang="ru-RU" dirty="0" err="1" smtClean="0"/>
              <a:t>тыс.руб</a:t>
            </a:r>
            <a:r>
              <a:rPr lang="ru-RU" dirty="0" smtClean="0"/>
              <a:t>- 78,0%)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785786" y="3143248"/>
            <a:ext cx="2928958" cy="185738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Инфраструктурные программы (154,2 тыс.руб.-14,7%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5724128" y="2996952"/>
            <a:ext cx="2776962" cy="187220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Поддержка отраслей экономики (59,4 тыс.руб-5,6%)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3347864" y="4509120"/>
            <a:ext cx="3152962" cy="142021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Противодействие преступности и защита от ЧС (17,4тыс.руб..-1,7%)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  <a:solidFill>
            <a:srgbClr val="00FF00"/>
          </a:solidFill>
        </p:spPr>
        <p:txBody>
          <a:bodyPr>
            <a:normAutofit fontScale="90000"/>
          </a:bodyPr>
          <a:lstStyle/>
          <a:p>
            <a:r>
              <a:rPr lang="ru-RU" sz="2400" dirty="0" smtClean="0"/>
              <a:t>Расходы местного бюджета ,формируемые в рамках муниципальных программ Семичанского сельского поселения и </a:t>
            </a:r>
            <a:r>
              <a:rPr lang="ru-RU" sz="2400" dirty="0" err="1" smtClean="0"/>
              <a:t>непрограммные</a:t>
            </a:r>
            <a:r>
              <a:rPr lang="ru-RU" sz="2400" dirty="0" smtClean="0"/>
              <a:t> расходы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268760"/>
            <a:ext cx="9505056" cy="5312394"/>
          </a:xfrm>
          <a:solidFill>
            <a:srgbClr val="002060"/>
          </a:solidFill>
        </p:spPr>
        <p:txBody>
          <a:bodyPr/>
          <a:lstStyle/>
          <a:p>
            <a:pPr>
              <a:buNone/>
            </a:pPr>
            <a:r>
              <a:rPr lang="ru-RU" sz="1600" dirty="0" smtClean="0"/>
              <a:t>          2017</a:t>
            </a:r>
            <a:r>
              <a:rPr lang="ru-RU" dirty="0" smtClean="0"/>
              <a:t>                        </a:t>
            </a:r>
            <a:r>
              <a:rPr lang="ru-RU" sz="1600" dirty="0" smtClean="0"/>
              <a:t>2018                                2019                                   2020</a:t>
            </a:r>
          </a:p>
          <a:p>
            <a:pPr>
              <a:buNone/>
            </a:pPr>
            <a:endParaRPr lang="ru-RU" sz="1600" dirty="0"/>
          </a:p>
        </p:txBody>
      </p:sp>
      <p:sp>
        <p:nvSpPr>
          <p:cNvPr id="5" name="Овал 4"/>
          <p:cNvSpPr/>
          <p:nvPr/>
        </p:nvSpPr>
        <p:spPr>
          <a:xfrm>
            <a:off x="395536" y="1916832"/>
            <a:ext cx="1584176" cy="1583606"/>
          </a:xfrm>
          <a:prstGeom prst="ellipse">
            <a:avLst/>
          </a:prstGeom>
          <a:solidFill>
            <a:srgbClr val="C00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15705,8 </a:t>
            </a:r>
            <a:r>
              <a:rPr lang="ru-RU" sz="1600" dirty="0" smtClean="0"/>
              <a:t>тыс.рублей</a:t>
            </a:r>
            <a:endParaRPr lang="ru-RU" sz="1600" dirty="0"/>
          </a:p>
        </p:txBody>
      </p:sp>
      <p:sp>
        <p:nvSpPr>
          <p:cNvPr id="6" name="Овал 5"/>
          <p:cNvSpPr/>
          <p:nvPr/>
        </p:nvSpPr>
        <p:spPr>
          <a:xfrm>
            <a:off x="5076056" y="1844824"/>
            <a:ext cx="1440160" cy="1440160"/>
          </a:xfrm>
          <a:prstGeom prst="ellipse">
            <a:avLst/>
          </a:prstGeom>
          <a:solidFill>
            <a:srgbClr val="C00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841,3</a:t>
            </a:r>
          </a:p>
          <a:p>
            <a:pPr algn="ctr"/>
            <a:r>
              <a:rPr lang="ru-RU" dirty="0" smtClean="0"/>
              <a:t>тыс.рублей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827584" y="3068960"/>
            <a:ext cx="1656184" cy="1717362"/>
          </a:xfrm>
          <a:prstGeom prst="ellipse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i="1" dirty="0" smtClean="0"/>
              <a:t>4476,1</a:t>
            </a:r>
            <a:r>
              <a:rPr lang="ru-RU" i="1" dirty="0" smtClean="0"/>
              <a:t> тыс.рублей</a:t>
            </a:r>
            <a:endParaRPr lang="ru-RU" i="1" dirty="0"/>
          </a:p>
        </p:txBody>
      </p:sp>
      <p:sp>
        <p:nvSpPr>
          <p:cNvPr id="8" name="Овал 7"/>
          <p:cNvSpPr/>
          <p:nvPr/>
        </p:nvSpPr>
        <p:spPr>
          <a:xfrm>
            <a:off x="2915816" y="3068960"/>
            <a:ext cx="1728192" cy="1728192"/>
          </a:xfrm>
          <a:prstGeom prst="ellipse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 smtClean="0"/>
              <a:t>4030,1 тыс.рублей</a:t>
            </a:r>
            <a:endParaRPr lang="ru-RU" i="1" dirty="0"/>
          </a:p>
        </p:txBody>
      </p:sp>
      <p:sp>
        <p:nvSpPr>
          <p:cNvPr id="10" name="Овал 9"/>
          <p:cNvSpPr/>
          <p:nvPr/>
        </p:nvSpPr>
        <p:spPr>
          <a:xfrm>
            <a:off x="785786" y="4929198"/>
            <a:ext cx="357190" cy="357190"/>
          </a:xfrm>
          <a:prstGeom prst="ellipse">
            <a:avLst/>
          </a:prstGeom>
          <a:solidFill>
            <a:srgbClr val="C000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785786" y="5572140"/>
            <a:ext cx="357190" cy="357190"/>
          </a:xfrm>
          <a:prstGeom prst="ellipse">
            <a:avLst/>
          </a:prstGeom>
          <a:solidFill>
            <a:srgbClr val="00B0F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214414" y="4786322"/>
            <a:ext cx="666995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</a:t>
            </a:r>
            <a:r>
              <a:rPr lang="ru-RU" sz="1600" dirty="0" smtClean="0"/>
              <a:t>расходы местного бюджета ,формируемые в рамках муниципальных программ  Семичанского сельского поселения </a:t>
            </a:r>
            <a:endParaRPr lang="ru-RU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1285852" y="5500702"/>
            <a:ext cx="628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Непрограммные</a:t>
            </a:r>
            <a:r>
              <a:rPr lang="ru-RU" dirty="0" smtClean="0"/>
              <a:t> расходы местного бюджета</a:t>
            </a:r>
            <a:endParaRPr lang="ru-RU" dirty="0"/>
          </a:p>
        </p:txBody>
      </p:sp>
      <p:sp>
        <p:nvSpPr>
          <p:cNvPr id="16" name="Овал 15"/>
          <p:cNvSpPr/>
          <p:nvPr/>
        </p:nvSpPr>
        <p:spPr>
          <a:xfrm>
            <a:off x="2555776" y="1844824"/>
            <a:ext cx="1584176" cy="1592560"/>
          </a:xfrm>
          <a:prstGeom prst="ellipse">
            <a:avLst/>
          </a:prstGeom>
          <a:solidFill>
            <a:srgbClr val="C00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1051,4тыс.рублей</a:t>
            </a:r>
            <a:endParaRPr lang="ru-RU" dirty="0"/>
          </a:p>
        </p:txBody>
      </p:sp>
      <p:sp>
        <p:nvSpPr>
          <p:cNvPr id="17" name="Овал 16"/>
          <p:cNvSpPr/>
          <p:nvPr/>
        </p:nvSpPr>
        <p:spPr>
          <a:xfrm>
            <a:off x="5004048" y="3140968"/>
            <a:ext cx="1728192" cy="1656184"/>
          </a:xfrm>
          <a:prstGeom prst="ellipse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 smtClean="0"/>
              <a:t>3603,5 тыс.рублей</a:t>
            </a:r>
            <a:endParaRPr lang="ru-RU" i="1" dirty="0"/>
          </a:p>
        </p:txBody>
      </p:sp>
      <p:sp>
        <p:nvSpPr>
          <p:cNvPr id="18" name="Овал 17"/>
          <p:cNvSpPr/>
          <p:nvPr/>
        </p:nvSpPr>
        <p:spPr>
          <a:xfrm>
            <a:off x="7380312" y="1988840"/>
            <a:ext cx="1440160" cy="1368152"/>
          </a:xfrm>
          <a:prstGeom prst="ellipse">
            <a:avLst/>
          </a:prstGeom>
          <a:solidFill>
            <a:srgbClr val="C00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903,8 тыс.рублей</a:t>
            </a:r>
            <a:endParaRPr lang="ru-RU" dirty="0"/>
          </a:p>
        </p:txBody>
      </p:sp>
      <p:sp>
        <p:nvSpPr>
          <p:cNvPr id="19" name="Овал 18"/>
          <p:cNvSpPr/>
          <p:nvPr/>
        </p:nvSpPr>
        <p:spPr>
          <a:xfrm>
            <a:off x="7308304" y="3429000"/>
            <a:ext cx="1656184" cy="1584176"/>
          </a:xfrm>
          <a:prstGeom prst="ellipse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 smtClean="0"/>
              <a:t>3517,6 тыс.рублей</a:t>
            </a:r>
            <a:endParaRPr lang="ru-RU" i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946928"/>
          </a:xfrm>
          <a:solidFill>
            <a:srgbClr val="00B050"/>
          </a:solidFill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Раздел «Общегосударственные вопросы»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285860"/>
            <a:ext cx="4246762" cy="3583300"/>
          </a:xfrm>
          <a:solidFill>
            <a:srgbClr val="7030A0"/>
          </a:solidFill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Резервный фонд Семичанского сельского поселения – 1,0 тыс.рублей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Расходы на функционирование исполнительного органа власти местных администраторов -3963,8 тыс.рублей 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-Другие  общегосударственные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вопросы  86,4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тыс.руб.</a:t>
            </a:r>
          </a:p>
          <a:p>
            <a:pPr>
              <a:buFontTx/>
              <a:buChar char="-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xmlns="" val="2206674037"/>
              </p:ext>
            </p:extLst>
          </p:nvPr>
        </p:nvGraphicFramePr>
        <p:xfrm>
          <a:off x="4607189" y="1428736"/>
          <a:ext cx="4536811" cy="502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moneda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 rot="10850362" flipV="1">
            <a:off x="174625" y="4441825"/>
            <a:ext cx="2740025" cy="222885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 smtClean="0">
                <a:ln>
                  <a:noFill/>
                </a:ln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Что такое «Бюджет для граждан?»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None/>
              <a:defRPr/>
            </a:pPr>
            <a:r>
              <a:rPr lang="ru-RU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«</a:t>
            </a:r>
            <a:r>
              <a:rPr lang="ru-RU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Бюджет для граждан» </a:t>
            </a:r>
            <a:r>
              <a:rPr lang="ru-RU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познакомит вас с положениями основного финансового документа Семичанского сельского поселения , а именно: проекта бюджета поселения на предстоящий 2018 год и на плановый период 2019 и 2020 годов</a:t>
            </a:r>
          </a:p>
          <a:p>
            <a:pPr algn="just">
              <a:buNone/>
              <a:defRPr/>
            </a:pPr>
            <a:r>
              <a:rPr lang="ru-RU" i="1" dirty="0" smtClean="0">
                <a:solidFill>
                  <a:srgbClr val="002060"/>
                </a:solidFill>
              </a:rPr>
              <a:t>Представленная информация предназначена для широкого круга пользователей и будет интересна и полезна как студентам, педагогам, врачам, молодым семьям, так и муниципальным служащим, пенсионерам и другим категориям населения, так как бюджет сельского поселения затрагивает интересы каждого жителя Семичанского сельского поселения.</a:t>
            </a:r>
          </a:p>
          <a:p>
            <a:pPr algn="just">
              <a:buNone/>
              <a:defRPr/>
            </a:pPr>
            <a:r>
              <a:rPr lang="ru-RU" dirty="0" smtClean="0"/>
              <a:t> </a:t>
            </a:r>
            <a:r>
              <a:rPr lang="ru-RU" dirty="0" smtClean="0">
                <a:solidFill>
                  <a:schemeClr val="hlink"/>
                </a:solidFill>
              </a:rPr>
              <a:t>Мы постарались в доступной и понятной форме для граждан, показать основные показатели бюджета поселения.</a:t>
            </a:r>
          </a:p>
          <a:p>
            <a:pPr algn="ctr">
              <a:defRPr/>
            </a:pPr>
            <a:endParaRPr lang="ru-RU" i="1" dirty="0" smtClean="0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howcard Gothic" pitchFamily="82" charset="0"/>
            </a:endParaRPr>
          </a:p>
          <a:p>
            <a:pPr algn="ctr">
              <a:defRPr/>
            </a:pPr>
            <a:r>
              <a:rPr lang="ru-RU" i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howcard Gothic" pitchFamily="82" charset="0"/>
              </a:rPr>
              <a:t>«Бюджет для граждан» нацелен на получение обратной связи от граждан, которым интересны современные проблемы муниципальных финансов в</a:t>
            </a:r>
          </a:p>
          <a:p>
            <a:pPr algn="ctr">
              <a:defRPr/>
            </a:pPr>
            <a:r>
              <a:rPr lang="ru-RU" i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howcard Gothic" pitchFamily="82" charset="0"/>
              </a:rPr>
              <a:t>Дубовском районе и  Семичанском  сельском поселении</a:t>
            </a:r>
          </a:p>
          <a:p>
            <a:endParaRPr lang="ru-RU" dirty="0"/>
          </a:p>
        </p:txBody>
      </p:sp>
      <p:pic>
        <p:nvPicPr>
          <p:cNvPr id="4" name="Picture 25" descr="18b8088ba1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85728"/>
            <a:ext cx="1748654" cy="17281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401080" cy="857232"/>
          </a:xfrm>
        </p:spPr>
        <p:txBody>
          <a:bodyPr/>
          <a:lstStyle/>
          <a:p>
            <a:r>
              <a:rPr lang="ru-RU" dirty="0" smtClean="0"/>
              <a:t>Культура ,кинематография </a:t>
            </a:r>
            <a:endParaRPr lang="ru-RU" dirty="0"/>
          </a:p>
        </p:txBody>
      </p:sp>
      <p:pic>
        <p:nvPicPr>
          <p:cNvPr id="4" name="Содержимое 3" descr="i (8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286512" y="785794"/>
            <a:ext cx="2400300" cy="1809750"/>
          </a:xfrm>
        </p:spPr>
      </p:pic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xmlns="" val="4071929225"/>
              </p:ext>
            </p:extLst>
          </p:nvPr>
        </p:nvGraphicFramePr>
        <p:xfrm>
          <a:off x="5143504" y="2857496"/>
          <a:ext cx="3786214" cy="357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Овал 5"/>
          <p:cNvSpPr/>
          <p:nvPr/>
        </p:nvSpPr>
        <p:spPr>
          <a:xfrm>
            <a:off x="428596" y="1071546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42910" y="1000108"/>
            <a:ext cx="5429288" cy="1477328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Финансовое обеспечение выполнения  муниципального задания Семичанского СДК учреждениями культуры – </a:t>
            </a:r>
            <a:r>
              <a:rPr lang="ru-RU" dirty="0" smtClean="0"/>
              <a:t>740,0 </a:t>
            </a:r>
            <a:r>
              <a:rPr lang="ru-RU" dirty="0" smtClean="0"/>
              <a:t>тыс.рублей  в </a:t>
            </a:r>
            <a:r>
              <a:rPr lang="ru-RU" dirty="0" smtClean="0"/>
              <a:t>2018 </a:t>
            </a:r>
            <a:r>
              <a:rPr lang="ru-RU" dirty="0" smtClean="0"/>
              <a:t>году; </a:t>
            </a:r>
            <a:r>
              <a:rPr lang="ru-RU" dirty="0" smtClean="0"/>
              <a:t>735,9 </a:t>
            </a:r>
            <a:r>
              <a:rPr lang="ru-RU" dirty="0" smtClean="0"/>
              <a:t>тыс.рублей в </a:t>
            </a:r>
            <a:r>
              <a:rPr lang="ru-RU" dirty="0" smtClean="0"/>
              <a:t>2019 </a:t>
            </a:r>
            <a:r>
              <a:rPr lang="ru-RU" dirty="0" smtClean="0"/>
              <a:t>году; </a:t>
            </a:r>
            <a:r>
              <a:rPr lang="ru-RU" dirty="0" smtClean="0"/>
              <a:t> 718,4 </a:t>
            </a:r>
            <a:r>
              <a:rPr lang="ru-RU" dirty="0" smtClean="0"/>
              <a:t>тыс.рублей в </a:t>
            </a:r>
            <a:r>
              <a:rPr lang="ru-RU" dirty="0" smtClean="0"/>
              <a:t>2020 </a:t>
            </a:r>
            <a:r>
              <a:rPr lang="ru-RU" dirty="0" smtClean="0"/>
              <a:t>году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69798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Д</a:t>
            </a:r>
            <a:r>
              <a:rPr lang="ru-RU" sz="3200" dirty="0" smtClean="0"/>
              <a:t>инамика расходов местного бюджета на культуру ,кинематографию</a:t>
            </a:r>
            <a:endParaRPr lang="ru-RU" sz="3200" dirty="0"/>
          </a:p>
        </p:txBody>
      </p:sp>
      <p:pic>
        <p:nvPicPr>
          <p:cNvPr id="4" name="Содержимое 3" descr="4828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292080" y="1268760"/>
            <a:ext cx="3709076" cy="2304256"/>
          </a:xfrm>
          <a:prstGeom prst="rect">
            <a:avLst/>
          </a:prstGeom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190500" algn="tl" rotWithShape="0">
              <a:srgbClr val="000000">
                <a:alpha val="70000"/>
              </a:srgbClr>
            </a:outerShdw>
            <a:softEdge rad="63500"/>
          </a:effectLst>
        </p:spPr>
      </p:pic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xmlns="" val="1702009209"/>
              </p:ext>
            </p:extLst>
          </p:nvPr>
        </p:nvGraphicFramePr>
        <p:xfrm>
          <a:off x="107504" y="3212976"/>
          <a:ext cx="5040560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28596" y="2285992"/>
            <a:ext cx="1282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err="1" smtClean="0"/>
              <a:t>Тыс.рублей</a:t>
            </a:r>
            <a:endParaRPr lang="ru-RU" sz="16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43050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Финансирование мероприятий по развитию жилищно-коммунальной инфраструктуры в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2018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году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883196"/>
          </a:xfrm>
          <a:solidFill>
            <a:schemeClr val="accent2">
              <a:lumMod val="75000"/>
            </a:schemeClr>
          </a:solidFill>
        </p:spPr>
        <p:txBody>
          <a:bodyPr/>
          <a:lstStyle/>
          <a:p>
            <a:pPr algn="ctr">
              <a:buNone/>
            </a:pPr>
            <a:endPara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114,6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тыс.рублей ,из них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Tx/>
              <a:buChar char="-"/>
            </a:pPr>
            <a:endParaRPr lang="ru-RU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ru-RU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Благоустройство – 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114,6 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тыс.руб.,</a:t>
            </a:r>
          </a:p>
          <a:p>
            <a:pPr>
              <a:buFontTx/>
              <a:buChar char="-"/>
            </a:pPr>
            <a:endParaRPr lang="ru-RU" sz="1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8980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Структура Безвозмездных поступлений (в сопоставимых условиях) в </a:t>
            </a:r>
            <a:r>
              <a:rPr lang="ru-RU" sz="2800" dirty="0" smtClean="0"/>
              <a:t>2017-2020 </a:t>
            </a:r>
            <a:r>
              <a:rPr lang="ru-RU" sz="2800" dirty="0" smtClean="0"/>
              <a:t>годах 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18019275"/>
              </p:ext>
            </p:extLst>
          </p:nvPr>
        </p:nvGraphicFramePr>
        <p:xfrm>
          <a:off x="457200" y="1285875"/>
          <a:ext cx="8229600" cy="5168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301608" cy="850386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Объем безвозмездных поступлений в </a:t>
            </a:r>
            <a:r>
              <a:rPr lang="ru-RU" sz="2800" dirty="0" smtClean="0"/>
              <a:t>2017-2020 </a:t>
            </a:r>
            <a:r>
              <a:rPr lang="ru-RU" sz="2800" dirty="0" smtClean="0"/>
              <a:t>годах      </a:t>
            </a:r>
            <a:r>
              <a:rPr lang="ru-RU" sz="1800" dirty="0" smtClean="0"/>
              <a:t>(тыс.рублей)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24921853"/>
              </p:ext>
            </p:extLst>
          </p:nvPr>
        </p:nvGraphicFramePr>
        <p:xfrm>
          <a:off x="251520" y="908720"/>
          <a:ext cx="8229600" cy="5143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74638"/>
            <a:ext cx="8115328" cy="939784"/>
          </a:xfrm>
        </p:spPr>
        <p:txBody>
          <a:bodyPr/>
          <a:lstStyle/>
          <a:p>
            <a:r>
              <a:rPr lang="ru-RU" dirty="0" smtClean="0"/>
              <a:t>Основные понятия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85860"/>
            <a:ext cx="8186766" cy="5023500"/>
          </a:xfrm>
        </p:spPr>
        <p:txBody>
          <a:bodyPr>
            <a:noAutofit/>
          </a:bodyPr>
          <a:lstStyle/>
          <a:p>
            <a:r>
              <a:rPr lang="ru-RU" sz="1200" b="1" i="1" dirty="0" smtClean="0">
                <a:solidFill>
                  <a:schemeClr val="accent2">
                    <a:lumMod val="75000"/>
                  </a:schemeClr>
                </a:solidFill>
              </a:rPr>
              <a:t>Бюджет –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форма образования и расходования денежных средств, предназначенных для финансового обеспечения задач и функций государства и местного самоуправления.</a:t>
            </a:r>
          </a:p>
          <a:p>
            <a:endParaRPr lang="ru-RU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accent2">
                    <a:lumMod val="75000"/>
                  </a:schemeClr>
                </a:solidFill>
              </a:rPr>
              <a:t>Бюджетная система </a:t>
            </a:r>
            <a:r>
              <a:rPr lang="ru-RU" sz="1200" b="1" dirty="0" smtClean="0">
                <a:solidFill>
                  <a:schemeClr val="accent2">
                    <a:lumMod val="75000"/>
                  </a:schemeClr>
                </a:solidFill>
              </a:rPr>
              <a:t>–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основанная на экономических отношениях и государственном устройстве,</a:t>
            </a:r>
          </a:p>
          <a:p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регулируемая нормами права совокупность бюджетов различных территориальных уровней.</a:t>
            </a:r>
          </a:p>
          <a:p>
            <a:endParaRPr lang="ru-RU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accent2">
                    <a:lumMod val="75000"/>
                  </a:schemeClr>
                </a:solidFill>
              </a:rPr>
              <a:t>Доходы бюджета </a:t>
            </a:r>
            <a:r>
              <a:rPr lang="ru-RU" sz="1200" b="1" dirty="0" smtClean="0">
                <a:solidFill>
                  <a:schemeClr val="accent2">
                    <a:lumMod val="75000"/>
                  </a:schemeClr>
                </a:solidFill>
              </a:rPr>
              <a:t>–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денежные средства, поступающие в бюджет в соответствии с законодательством.</a:t>
            </a:r>
          </a:p>
          <a:p>
            <a:endParaRPr lang="ru-RU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accent2">
                    <a:lumMod val="75000"/>
                  </a:schemeClr>
                </a:solidFill>
              </a:rPr>
              <a:t>Расходы бюджета </a:t>
            </a:r>
            <a:r>
              <a:rPr lang="ru-RU" sz="1200" b="1" dirty="0" smtClean="0">
                <a:solidFill>
                  <a:schemeClr val="accent2">
                    <a:lumMod val="75000"/>
                  </a:schemeClr>
                </a:solidFill>
              </a:rPr>
              <a:t>–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выплачиваемые из бюджета денежные средства, которые направляются на</a:t>
            </a:r>
          </a:p>
          <a:p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финансовое обеспечение задач и функций государства и местного самоуправления.</a:t>
            </a:r>
          </a:p>
          <a:p>
            <a:endParaRPr lang="ru-RU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accent2">
                    <a:lumMod val="75000"/>
                  </a:schemeClr>
                </a:solidFill>
              </a:rPr>
              <a:t>Бюджетные ассигнования </a:t>
            </a:r>
            <a:r>
              <a:rPr lang="ru-RU" sz="1200" b="1" dirty="0" smtClean="0">
                <a:solidFill>
                  <a:schemeClr val="accent2">
                    <a:lumMod val="75000"/>
                  </a:schemeClr>
                </a:solidFill>
              </a:rPr>
              <a:t>–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предельные объемы денежных средств, предусмотренных в</a:t>
            </a:r>
          </a:p>
          <a:p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соответствующем финансовом году для исполнения бюджетных обязательств.</a:t>
            </a:r>
          </a:p>
          <a:p>
            <a:endParaRPr lang="ru-RU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accent2">
                    <a:lumMod val="75000"/>
                  </a:schemeClr>
                </a:solidFill>
              </a:rPr>
              <a:t>Бюджетные обязательства </a:t>
            </a:r>
            <a:r>
              <a:rPr lang="ru-RU" sz="1200" b="1" dirty="0" smtClean="0">
                <a:solidFill>
                  <a:schemeClr val="accent2">
                    <a:lumMod val="75000"/>
                  </a:schemeClr>
                </a:solidFill>
              </a:rPr>
              <a:t>-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обязанность расходования средств бюджета в течение определенного</a:t>
            </a:r>
          </a:p>
          <a:p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срока, возникающая в соответствии с законом (решением) о бюджете и со сводной бюджетной</a:t>
            </a:r>
          </a:p>
          <a:p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росписью.</a:t>
            </a:r>
          </a:p>
          <a:p>
            <a:r>
              <a:rPr lang="ru-RU" sz="1200" b="1" i="1" dirty="0" smtClean="0">
                <a:solidFill>
                  <a:schemeClr val="accent2">
                    <a:lumMod val="75000"/>
                  </a:schemeClr>
                </a:solidFill>
              </a:rPr>
              <a:t>Муниципальный долг </a:t>
            </a:r>
            <a:r>
              <a:rPr lang="ru-RU" sz="1200" b="1" dirty="0" smtClean="0">
                <a:solidFill>
                  <a:schemeClr val="accent2">
                    <a:lumMod val="75000"/>
                  </a:schemeClr>
                </a:solidFill>
              </a:rPr>
              <a:t>-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долговые обязательства, принятые на себя муниципальным образованием.</a:t>
            </a:r>
          </a:p>
          <a:p>
            <a:r>
              <a:rPr lang="ru-RU" sz="1200" b="1" i="1" dirty="0" smtClean="0">
                <a:solidFill>
                  <a:schemeClr val="accent2">
                    <a:lumMod val="75000"/>
                  </a:schemeClr>
                </a:solidFill>
              </a:rPr>
              <a:t>Межбюджетные отношения </a:t>
            </a:r>
            <a:r>
              <a:rPr lang="ru-RU" sz="1200" b="1" dirty="0" smtClean="0">
                <a:solidFill>
                  <a:schemeClr val="accent2">
                    <a:lumMod val="75000"/>
                  </a:schemeClr>
                </a:solidFill>
              </a:rPr>
              <a:t>–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это финансовые отношения между федеральными органами власти,</a:t>
            </a:r>
          </a:p>
          <a:p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органами власти субъектов РФ и муниципальными образованиями по вопросам регулирования</a:t>
            </a:r>
          </a:p>
          <a:p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бюджетных правоотношений, организации и осуществления бюджетного процесса.</a:t>
            </a:r>
          </a:p>
          <a:p>
            <a:endParaRPr lang="ru-RU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accent2">
                    <a:lumMod val="75000"/>
                  </a:schemeClr>
                </a:solidFill>
              </a:rPr>
              <a:t>Межбюджетные трансферты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– денежные средства, перечисляемые из одного бюджета бюджетной</a:t>
            </a:r>
          </a:p>
          <a:p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системы РФ другому.</a:t>
            </a:r>
            <a:endParaRPr lang="ru-RU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78987941"/>
              </p:ext>
            </p:extLst>
          </p:nvPr>
        </p:nvGraphicFramePr>
        <p:xfrm>
          <a:off x="457200" y="642938"/>
          <a:ext cx="8229600" cy="464345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743200"/>
                <a:gridCol w="2743200"/>
                <a:gridCol w="2743200"/>
              </a:tblGrid>
              <a:tr h="4643450"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pPr algn="ctr"/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pPr algn="ctr"/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pPr algn="ctr"/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pPr algn="ctr"/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pPr algn="ctr"/>
                      <a:r>
                        <a:rPr lang="ru-RU" baseline="0" dirty="0" smtClean="0">
                          <a:solidFill>
                            <a:srgbClr val="00B0F0"/>
                          </a:solidFill>
                        </a:rPr>
                        <a:t>Об утверждении Порядка и сроков составления проекта местного бюджета на 2018 год и на плановый период 2019 и 2020 годов (Постановление Администрации Семичанского сельского поселения от 03.07.2017 № 96</a:t>
                      </a:r>
                      <a:endParaRPr lang="ru-RU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pPr algn="ctr"/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pPr algn="ctr"/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pPr algn="ctr"/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pPr algn="ctr"/>
                      <a:r>
                        <a:rPr lang="ru-RU" dirty="0" smtClean="0">
                          <a:solidFill>
                            <a:srgbClr val="00B0F0"/>
                          </a:solidFill>
                        </a:rPr>
                        <a:t>Основные направления бюджетной политики и основные направления налоговой политики   Семичанского сел</a:t>
                      </a:r>
                      <a:r>
                        <a:rPr lang="ru-RU" baseline="0" dirty="0" smtClean="0">
                          <a:solidFill>
                            <a:srgbClr val="00B0F0"/>
                          </a:solidFill>
                        </a:rPr>
                        <a:t>ьского поселения на 2018-2020 годы (Администрации Семичанского сельского поселения Постановление от 03.10.2017 № 131) </a:t>
                      </a:r>
                      <a:r>
                        <a:rPr lang="ru-RU" dirty="0" smtClean="0">
                          <a:solidFill>
                            <a:srgbClr val="00B0F0"/>
                          </a:solidFill>
                        </a:rPr>
                        <a:t> </a:t>
                      </a:r>
                      <a:endParaRPr lang="ru-RU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pPr algn="ctr"/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pPr algn="ctr"/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pPr algn="ctr"/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pPr algn="ctr"/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pPr algn="ctr"/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pPr algn="ctr"/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pPr algn="ctr"/>
                      <a:r>
                        <a:rPr lang="ru-RU" dirty="0" smtClean="0">
                          <a:solidFill>
                            <a:srgbClr val="00B0F0"/>
                          </a:solidFill>
                        </a:rPr>
                        <a:t>Муниципальные</a:t>
                      </a:r>
                      <a:r>
                        <a:rPr lang="ru-RU" baseline="0" dirty="0" smtClean="0">
                          <a:solidFill>
                            <a:srgbClr val="00B0F0"/>
                          </a:solidFill>
                        </a:rPr>
                        <a:t> программы  Семичанского сельского поселения </a:t>
                      </a:r>
                    </a:p>
                    <a:p>
                      <a:pPr algn="ctr"/>
                      <a:r>
                        <a:rPr lang="ru-RU" baseline="0" dirty="0" smtClean="0">
                          <a:solidFill>
                            <a:srgbClr val="00B0F0"/>
                          </a:solidFill>
                        </a:rPr>
                        <a:t>(проекты изменений в них)</a:t>
                      </a:r>
                      <a:endParaRPr lang="ru-RU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Двойная стрелка влево/вправо 4"/>
          <p:cNvSpPr/>
          <p:nvPr/>
        </p:nvSpPr>
        <p:spPr>
          <a:xfrm rot="21250017">
            <a:off x="354052" y="4530893"/>
            <a:ext cx="8206065" cy="1762780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Основа формирования проекта  местного бюджета  на 2018 год и плановый период 2019 и 2020 годов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240518"/>
          </a:xfrm>
          <a:solidFill>
            <a:schemeClr val="accent1"/>
          </a:solidFill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Вертикальный свиток 3"/>
          <p:cNvSpPr/>
          <p:nvPr/>
        </p:nvSpPr>
        <p:spPr>
          <a:xfrm>
            <a:off x="428596" y="214290"/>
            <a:ext cx="2571768" cy="2428892"/>
          </a:xfrm>
          <a:prstGeom prst="verticalScroll">
            <a:avLst/>
          </a:prstGeom>
          <a:solidFill>
            <a:schemeClr val="tx2">
              <a:lumMod val="9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*Особенности формирования бюджета на 2018год и плановый период 2019 и 2020 годов</a:t>
            </a:r>
            <a:endParaRPr lang="ru-RU" sz="20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71600" y="2852936"/>
            <a:ext cx="2000264" cy="78581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Основание 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86314" y="428604"/>
            <a:ext cx="2000264" cy="257176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*Решение Собрания депутатов Семичанского сельского поселения от 03.03.2015 № 112 «О бюджетном процессе в Семичанском сельском поселении»</a:t>
            </a:r>
            <a:endParaRPr lang="ru-RU" sz="1400" dirty="0"/>
          </a:p>
        </p:txBody>
      </p:sp>
      <p:sp>
        <p:nvSpPr>
          <p:cNvPr id="8" name="Выгнутая вниз стрелка 7"/>
          <p:cNvSpPr/>
          <p:nvPr/>
        </p:nvSpPr>
        <p:spPr>
          <a:xfrm>
            <a:off x="1928794" y="3214686"/>
            <a:ext cx="2786082" cy="35719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Выгнутая вверх стрелка 8"/>
          <p:cNvSpPr/>
          <p:nvPr/>
        </p:nvSpPr>
        <p:spPr>
          <a:xfrm>
            <a:off x="4643438" y="285728"/>
            <a:ext cx="2357454" cy="28575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929586" y="2500306"/>
            <a:ext cx="1071570" cy="1214446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Внесен в Собрание депутатов  - 31 октября 2017 года</a:t>
            </a:r>
            <a:endParaRPr lang="ru-RU" sz="1400" dirty="0"/>
          </a:p>
        </p:txBody>
      </p:sp>
      <p:sp>
        <p:nvSpPr>
          <p:cNvPr id="12" name="Багетная рамка 11"/>
          <p:cNvSpPr/>
          <p:nvPr/>
        </p:nvSpPr>
        <p:spPr>
          <a:xfrm>
            <a:off x="6357950" y="3500438"/>
            <a:ext cx="1571636" cy="1500198"/>
          </a:xfrm>
          <a:prstGeom prst="bevel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Проект о бюджете  на 3 года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000760" y="5286388"/>
            <a:ext cx="2571768" cy="1143008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dirty="0" smtClean="0"/>
              <a:t>Повышение степени определённости и предсказуемости направлений реализации бюджетной политики в среднесрочной перспективе</a:t>
            </a:r>
            <a:endParaRPr lang="ru-RU" sz="1300" dirty="0"/>
          </a:p>
        </p:txBody>
      </p:sp>
      <p:sp>
        <p:nvSpPr>
          <p:cNvPr id="14" name="Выгнутая влево стрелка 13"/>
          <p:cNvSpPr/>
          <p:nvPr/>
        </p:nvSpPr>
        <p:spPr>
          <a:xfrm>
            <a:off x="5143504" y="3214686"/>
            <a:ext cx="1357322" cy="92869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Выгнутая вниз стрелка 14"/>
          <p:cNvSpPr/>
          <p:nvPr/>
        </p:nvSpPr>
        <p:spPr>
          <a:xfrm>
            <a:off x="7929586" y="3786190"/>
            <a:ext cx="500066" cy="57150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6929454" y="5000636"/>
            <a:ext cx="357190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ятиугольник 16"/>
          <p:cNvSpPr/>
          <p:nvPr/>
        </p:nvSpPr>
        <p:spPr>
          <a:xfrm>
            <a:off x="500034" y="3929066"/>
            <a:ext cx="1857388" cy="1285884"/>
          </a:xfrm>
          <a:prstGeom prst="homePlat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Позволяет предусмотреть планы на 2018-2020г.г.</a:t>
            </a:r>
            <a:endParaRPr lang="ru-RU" sz="1400" dirty="0"/>
          </a:p>
        </p:txBody>
      </p:sp>
      <p:sp>
        <p:nvSpPr>
          <p:cNvPr id="18" name="Прямоугольник с одним скругленным углом 17"/>
          <p:cNvSpPr/>
          <p:nvPr/>
        </p:nvSpPr>
        <p:spPr>
          <a:xfrm>
            <a:off x="2357422" y="3714752"/>
            <a:ext cx="3571900" cy="2571768"/>
          </a:xfrm>
          <a:prstGeom prst="round1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-Прогноз социально –экономического развития Ростовской области на 3-х-летний период</a:t>
            </a:r>
          </a:p>
          <a:p>
            <a:pPr algn="ctr"/>
            <a:r>
              <a:rPr lang="ru-RU" sz="1600" dirty="0" smtClean="0"/>
              <a:t>- Основные  направления бюджетной политики и  налоговой политики Семичанского сельского поселения 2018-2020 годы</a:t>
            </a:r>
          </a:p>
          <a:p>
            <a:pPr algn="ctr"/>
            <a:r>
              <a:rPr lang="ru-RU" sz="1600" dirty="0" smtClean="0"/>
              <a:t>- Бюджетный прогноз Семичанского сельского поселения  на долгосрочный период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75490"/>
          </a:xfrm>
          <a:solidFill>
            <a:srgbClr val="00B050"/>
          </a:solidFill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2"/>
                </a:solidFill>
                <a:latin typeface="+mn-lt"/>
              </a:rPr>
              <a:t>Проект Бюджета на 2018 год и плановый период 2019 и 2020годов содержит приоритетные пути реализации основных задач:</a:t>
            </a:r>
            <a:endParaRPr lang="ru-RU" sz="2000" dirty="0">
              <a:solidFill>
                <a:schemeClr val="accent2"/>
              </a:solidFill>
              <a:latin typeface="+mn-lt"/>
            </a:endParaRPr>
          </a:p>
        </p:txBody>
      </p:sp>
      <p:pic>
        <p:nvPicPr>
          <p:cNvPr id="4" name="Содержимое 3" descr="i (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282" y="1071546"/>
            <a:ext cx="1473855" cy="1000132"/>
          </a:xfrm>
          <a:prstGeom prst="ellipse">
            <a:avLst/>
          </a:prstGeom>
        </p:spPr>
      </p:pic>
      <p:pic>
        <p:nvPicPr>
          <p:cNvPr id="5" name="Рисунок 4" descr="i (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2285992"/>
            <a:ext cx="1300944" cy="742280"/>
          </a:xfrm>
          <a:prstGeom prst="ellipse">
            <a:avLst/>
          </a:prstGeom>
        </p:spPr>
      </p:pic>
      <p:pic>
        <p:nvPicPr>
          <p:cNvPr id="6" name="Рисунок 5" descr="4828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4282" y="3286124"/>
            <a:ext cx="1333483" cy="1000112"/>
          </a:xfrm>
          <a:prstGeom prst="ellipse">
            <a:avLst/>
          </a:prstGeom>
        </p:spPr>
      </p:pic>
      <p:pic>
        <p:nvPicPr>
          <p:cNvPr id="7" name="Рисунок 6" descr="i (2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5720" y="4572008"/>
            <a:ext cx="1289634" cy="833437"/>
          </a:xfrm>
          <a:prstGeom prst="ellipse">
            <a:avLst/>
          </a:prstGeom>
        </p:spPr>
      </p:pic>
      <p:pic>
        <p:nvPicPr>
          <p:cNvPr id="9" name="Рисунок 8" descr="i (1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42844" y="5715016"/>
            <a:ext cx="1471613" cy="1002174"/>
          </a:xfrm>
          <a:prstGeom prst="ellipse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571604" y="1071546"/>
            <a:ext cx="7286676" cy="1000132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Повышение эффективности и результативности имеющихся инструментов программно –целевого управления и </a:t>
            </a:r>
            <a:r>
              <a:rPr lang="ru-RU" dirty="0" err="1" smtClean="0"/>
              <a:t>бюджетирования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571604" y="2285992"/>
            <a:ext cx="7286676" cy="857256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Создание условий для повышения качества предоставляемых муниципальных услуг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571604" y="3286124"/>
            <a:ext cx="7215238" cy="107157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Повышение эффективности процедур проведения муниципальных закупок 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643042" y="4500570"/>
            <a:ext cx="7215238" cy="857256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Совершенствование процедур предварительного и последующего контроля, в том числе уточнение порядка и содержания мер принуждения к нарушениям в финансово-бюджетной сфере 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643042" y="5715016"/>
            <a:ext cx="7286676" cy="928694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Обеспечение открытости бюджетного процесса перед гражданами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732614"/>
          </a:xfrm>
          <a:solidFill>
            <a:srgbClr val="00B050"/>
          </a:solidFill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Основные параметры местного бюджета на 2018 год</a:t>
            </a:r>
            <a:endParaRPr lang="ru-RU" sz="2800" dirty="0"/>
          </a:p>
        </p:txBody>
      </p:sp>
      <p:graphicFrame>
        <p:nvGraphicFramePr>
          <p:cNvPr id="13" name="Содержимое 12"/>
          <p:cNvGraphicFramePr>
            <a:graphicFrameLocks noGrp="1"/>
          </p:cNvGraphicFramePr>
          <p:nvPr>
            <p:ph idx="1"/>
          </p:nvPr>
        </p:nvGraphicFramePr>
        <p:xfrm>
          <a:off x="473725" y="1090670"/>
          <a:ext cx="4120309" cy="705079"/>
        </p:xfrm>
        <a:graphic>
          <a:graphicData uri="http://schemas.openxmlformats.org/drawingml/2006/table">
            <a:tbl>
              <a:tblPr/>
              <a:tblGrid>
                <a:gridCol w="4120309"/>
              </a:tblGrid>
              <a:tr h="70507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Доходы бюджета </a:t>
                      </a:r>
                    </a:p>
                    <a:p>
                      <a:pPr algn="ctr"/>
                      <a:r>
                        <a:rPr lang="ru-RU" dirty="0" smtClean="0"/>
                        <a:t>5081,5  </a:t>
                      </a:r>
                      <a:r>
                        <a:rPr lang="ru-RU" sz="1400" dirty="0" smtClean="0"/>
                        <a:t>тыс.рублей</a:t>
                      </a:r>
                      <a:endParaRPr lang="ru-RU" sz="1400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4704202" y="1112704"/>
          <a:ext cx="4087258" cy="694062"/>
        </p:xfrm>
        <a:graphic>
          <a:graphicData uri="http://schemas.openxmlformats.org/drawingml/2006/table">
            <a:tbl>
              <a:tblPr/>
              <a:tblGrid>
                <a:gridCol w="4087258"/>
              </a:tblGrid>
              <a:tr h="69406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        Расходы бюджета</a:t>
                      </a:r>
                    </a:p>
                    <a:p>
                      <a:pPr algn="ctr"/>
                      <a:r>
                        <a:rPr lang="ru-RU" dirty="0" smtClean="0"/>
                        <a:t>         5081,5 </a:t>
                      </a:r>
                      <a:r>
                        <a:rPr lang="ru-RU" sz="1400" dirty="0" smtClean="0"/>
                        <a:t>тыс.рублей</a:t>
                      </a:r>
                      <a:endParaRPr lang="ru-RU" sz="1400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89935374"/>
              </p:ext>
            </p:extLst>
          </p:nvPr>
        </p:nvGraphicFramePr>
        <p:xfrm>
          <a:off x="500034" y="1857362"/>
          <a:ext cx="3714776" cy="45576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4776"/>
              </a:tblGrid>
              <a:tr h="797725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bg1"/>
                          </a:solidFill>
                        </a:rPr>
                        <a:t>Доходы от использования имущества, находящегося</a:t>
                      </a:r>
                      <a:r>
                        <a:rPr lang="ru-RU" sz="1600" b="0" baseline="0" dirty="0" smtClean="0">
                          <a:solidFill>
                            <a:schemeClr val="bg1"/>
                          </a:solidFill>
                        </a:rPr>
                        <a:t> в государственной и муниципальной собственности   270,3</a:t>
                      </a:r>
                      <a:endParaRPr lang="ru-RU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9148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Налог</a:t>
                      </a:r>
                      <a:r>
                        <a:rPr lang="ru-RU" sz="1600" baseline="0" dirty="0" smtClean="0"/>
                        <a:t> на доходы физических лиц 394,9</a:t>
                      </a:r>
                      <a:endParaRPr lang="ru-RU" sz="1600" dirty="0"/>
                    </a:p>
                  </a:txBody>
                  <a:tcPr>
                    <a:solidFill>
                      <a:srgbClr val="00FF00"/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Налоги на</a:t>
                      </a:r>
                      <a:r>
                        <a:rPr lang="ru-RU" sz="1600" baseline="0" dirty="0" smtClean="0"/>
                        <a:t> имущество 1287,2</a:t>
                      </a:r>
                      <a:endParaRPr lang="ru-RU" sz="1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521380">
                <a:tc>
                  <a:txBody>
                    <a:bodyPr/>
                    <a:lstStyle/>
                    <a:p>
                      <a:r>
                        <a:rPr lang="ru-RU" sz="1600" baseline="0" dirty="0" smtClean="0"/>
                        <a:t>Государственная пошлина  3,0</a:t>
                      </a:r>
                      <a:endParaRPr lang="ru-RU" sz="1600" dirty="0"/>
                    </a:p>
                  </a:txBody>
                  <a:tcPr>
                    <a:solidFill>
                      <a:srgbClr val="F4D0CC"/>
                    </a:solidFill>
                  </a:tcPr>
                </a:tc>
              </a:tr>
              <a:tr h="79772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Финансовая</a:t>
                      </a:r>
                      <a:r>
                        <a:rPr lang="ru-RU" sz="1600" baseline="0" dirty="0" smtClean="0"/>
                        <a:t> помощь из областного  бюджета  3092,4</a:t>
                      </a:r>
                      <a:endParaRPr lang="ru-RU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79772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Штрафы, санкции, возмещение ущерба 3,7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  <a:tr h="79772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Единый сельскохозяйственный налог  30,0</a:t>
                      </a:r>
                    </a:p>
                  </a:txBody>
                  <a:tcPr>
                    <a:solidFill>
                      <a:srgbClr val="EE30E5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02285202"/>
              </p:ext>
            </p:extLst>
          </p:nvPr>
        </p:nvGraphicFramePr>
        <p:xfrm>
          <a:off x="5214942" y="1857362"/>
          <a:ext cx="3643338" cy="4700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3338"/>
              </a:tblGrid>
              <a:tr h="785818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bg1"/>
                          </a:solidFill>
                        </a:rPr>
                        <a:t>Общегосударственные вопросы  4051,2</a:t>
                      </a:r>
                      <a:endParaRPr lang="ru-RU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642944">
                <a:tc>
                  <a:txBody>
                    <a:bodyPr/>
                    <a:lstStyle/>
                    <a:p>
                      <a:r>
                        <a:rPr lang="ru-RU" dirty="0" smtClean="0"/>
                        <a:t>Культура, физическая культура и спорт  740,0</a:t>
                      </a:r>
                      <a:endParaRPr lang="ru-RU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785818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Жилищно</a:t>
                      </a:r>
                      <a:r>
                        <a:rPr lang="ru-RU" dirty="0" smtClean="0"/>
                        <a:t> –коммунальное  хозяйство  114,6</a:t>
                      </a:r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r>
                        <a:rPr lang="ru-RU" dirty="0" smtClean="0"/>
                        <a:t>Социальная политика</a:t>
                      </a:r>
                      <a:r>
                        <a:rPr lang="ru-RU" baseline="0" dirty="0" smtClean="0"/>
                        <a:t> 50,0</a:t>
                      </a:r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r>
                        <a:rPr lang="ru-RU" dirty="0" smtClean="0"/>
                        <a:t>Национальная оборона 69,3</a:t>
                      </a:r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642942">
                <a:tc>
                  <a:txBody>
                    <a:bodyPr/>
                    <a:lstStyle/>
                    <a:p>
                      <a:r>
                        <a:rPr lang="ru-RU" dirty="0" smtClean="0"/>
                        <a:t>Национальная экономика</a:t>
                      </a:r>
                      <a:r>
                        <a:rPr lang="ru-RU" baseline="0" dirty="0" smtClean="0"/>
                        <a:t> 55,4</a:t>
                      </a:r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785818">
                <a:tc>
                  <a:txBody>
                    <a:bodyPr/>
                    <a:lstStyle/>
                    <a:p>
                      <a:r>
                        <a:rPr lang="ru-RU" dirty="0" smtClean="0"/>
                        <a:t>Национальная безопасность и правоохранительная</a:t>
                      </a:r>
                      <a:r>
                        <a:rPr lang="ru-RU" baseline="0" dirty="0" smtClean="0"/>
                        <a:t>  деятельность 1,0</a:t>
                      </a:r>
                      <a:endParaRPr lang="ru-RU" dirty="0"/>
                    </a:p>
                  </a:txBody>
                  <a:tcPr>
                    <a:solidFill>
                      <a:srgbClr val="EE30E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89804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/>
                </a:solidFill>
                <a:latin typeface="+mn-lt"/>
              </a:rPr>
              <a:t>Динамика доходов местного бюджета Семичанского сельского поселения </a:t>
            </a:r>
            <a:endParaRPr lang="ru-RU" sz="3200" dirty="0">
              <a:solidFill>
                <a:schemeClr val="accent2"/>
              </a:solidFill>
              <a:latin typeface="+mn-lt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89048983"/>
              </p:ext>
            </p:extLst>
          </p:nvPr>
        </p:nvGraphicFramePr>
        <p:xfrm>
          <a:off x="611560" y="1428751"/>
          <a:ext cx="8075239" cy="47365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Содержимое 17" descr="i (2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86116" y="0"/>
            <a:ext cx="5572163" cy="66437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Скругленный прямоугольник 3"/>
          <p:cNvSpPr/>
          <p:nvPr/>
        </p:nvSpPr>
        <p:spPr>
          <a:xfrm>
            <a:off x="571472" y="357166"/>
            <a:ext cx="6072230" cy="928694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Доходы бюджета </a:t>
            </a:r>
          </a:p>
          <a:p>
            <a:pPr algn="ctr"/>
            <a:r>
              <a:rPr lang="ru-RU" dirty="0" smtClean="0"/>
              <a:t>Поступающие в бюджет денежные средства</a:t>
            </a:r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>
            <a:off x="-177833" y="2463793"/>
            <a:ext cx="235745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000100" y="1928802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1000100" y="2714620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000100" y="3643314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428728" y="1714488"/>
            <a:ext cx="4786346" cy="500066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Налоговые доходы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428728" y="2500306"/>
            <a:ext cx="4929222" cy="428628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Неналоговые доходы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357290" y="3357562"/>
            <a:ext cx="4786346" cy="357190"/>
          </a:xfrm>
          <a:prstGeom prst="rect">
            <a:avLst/>
          </a:prstGeom>
          <a:solidFill>
            <a:srgbClr val="EE30E5"/>
          </a:solidFill>
          <a:effectLst>
            <a:outerShdw blurRad="63500" dist="25400" dir="14700000" algn="t" rotWithShape="0">
              <a:srgbClr val="000000">
                <a:alpha val="50000"/>
              </a:srgbClr>
            </a:outerShdw>
            <a:softEdge rad="635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Безвозмездные поступления 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571472" y="3857628"/>
            <a:ext cx="5072098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Среднедушевой бюджетный доход на жителя Семичанского сельского поселения</a:t>
            </a:r>
            <a:endParaRPr lang="ru-RU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0" y="5085184"/>
            <a:ext cx="2000264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18174,00</a:t>
            </a:r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285984" y="5643578"/>
            <a:ext cx="1643074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4948,00</a:t>
            </a:r>
          </a:p>
          <a:p>
            <a:pPr algn="ctr"/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428596" y="6143644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2017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2786050" y="6500834"/>
            <a:ext cx="6463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2018</a:t>
            </a:r>
            <a:endParaRPr lang="ru-RU" dirty="0"/>
          </a:p>
        </p:txBody>
      </p:sp>
      <p:pic>
        <p:nvPicPr>
          <p:cNvPr id="24" name="Рисунок 23" descr="i (5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8728" y="6072206"/>
            <a:ext cx="642942" cy="6429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1219</TotalTime>
  <Words>1139</Words>
  <Application>Microsoft Office PowerPoint</Application>
  <PresentationFormat>Экран (4:3)</PresentationFormat>
  <Paragraphs>230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Апекс</vt:lpstr>
      <vt:lpstr>  Проект бюджета СЕМИЧАНского сельского поселения Дубовского района на 2018год и на плановый период 2019 и 2020 годов </vt:lpstr>
      <vt:lpstr>Что такое «Бюджет для граждан?»</vt:lpstr>
      <vt:lpstr>Основные понятия</vt:lpstr>
      <vt:lpstr>Слайд 4</vt:lpstr>
      <vt:lpstr>Слайд 5</vt:lpstr>
      <vt:lpstr>Проект Бюджета на 2018 год и плановый период 2019 и 2020годов содержит приоритетные пути реализации основных задач:</vt:lpstr>
      <vt:lpstr>Основные параметры местного бюджета на 2018 год</vt:lpstr>
      <vt:lpstr>Динамика доходов местного бюджета Семичанского сельского поселения </vt:lpstr>
      <vt:lpstr>Слайд 9</vt:lpstr>
      <vt:lpstr>Основные направления налоговой политики Семичанского сельского поселения </vt:lpstr>
      <vt:lpstr>Налоговые и неналоговые доходы местного бюджета</vt:lpstr>
      <vt:lpstr>Структура налоговых и неналоговых доходов местного бюджета в 2018 году</vt:lpstr>
      <vt:lpstr>Структура налоговых и неналоговых доходов местного бюджета в 2019-2020 годах</vt:lpstr>
      <vt:lpstr>Динамика поступлений налога на доходы физических лиц в местный бюджет </vt:lpstr>
      <vt:lpstr>Динамика поступлений имущественных налогов в местный бюджет                                         тыс.рублей</vt:lpstr>
      <vt:lpstr>Доля муниципальных программ в общем объеме расходов , запланированных на реализацию муниципальных программ Семичанского сельского поселения в 2018  году</vt:lpstr>
      <vt:lpstr>Структура муниципальных программ Семичанского сельского поселения на 2018 год</vt:lpstr>
      <vt:lpstr>Расходы местного бюджета ,формируемые в рамках муниципальных программ Семичанского сельского поселения и непрограммные расходы</vt:lpstr>
      <vt:lpstr>Раздел «Общегосударственные вопросы»</vt:lpstr>
      <vt:lpstr>Культура ,кинематография </vt:lpstr>
      <vt:lpstr>Динамика расходов местного бюджета на культуру ,кинематографию</vt:lpstr>
      <vt:lpstr>Финансирование мероприятий по развитию жилищно-коммунальной инфраструктуры в 2018 году</vt:lpstr>
      <vt:lpstr>Структура Безвозмездных поступлений (в сопоставимых условиях) в 2017-2020 годах </vt:lpstr>
      <vt:lpstr> Объем безвозмездных поступлений в 2017-2020 годах      (тыс.рублей)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Проект бюджета Барабанщиковскго сельского поселения 2016г.</dc:title>
  <dc:creator>1</dc:creator>
  <cp:lastModifiedBy>1</cp:lastModifiedBy>
  <cp:revision>119</cp:revision>
  <dcterms:created xsi:type="dcterms:W3CDTF">2015-12-04T10:25:22Z</dcterms:created>
  <dcterms:modified xsi:type="dcterms:W3CDTF">2017-11-21T11:24:16Z</dcterms:modified>
</cp:coreProperties>
</file>