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7" r:id="rId12"/>
    <p:sldId id="269" r:id="rId13"/>
    <p:sldId id="271" r:id="rId14"/>
    <p:sldId id="266" r:id="rId15"/>
    <p:sldId id="268" r:id="rId16"/>
    <p:sldId id="273" r:id="rId17"/>
    <p:sldId id="276" r:id="rId18"/>
    <p:sldId id="277" r:id="rId19"/>
    <p:sldId id="279" r:id="rId20"/>
    <p:sldId id="284" r:id="rId21"/>
    <p:sldId id="283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FF"/>
    <a:srgbClr val="CC99FF"/>
    <a:srgbClr val="00FF00"/>
    <a:srgbClr val="FF00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7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00CC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2.8274253931010761E-2"/>
                  <c:y val="2.35798287201194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6.6416804860622181E-2"/>
                  <c:y val="3.97595864897958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4.0451672546067782E-2"/>
                  <c:y val="8.67184042349837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5.6634380073977496E-2"/>
                  <c:y val="-0.201102099754256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2.6680347848630742E-2"/>
                  <c:y val="-6.70279341538559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9.0366233517376771E-2"/>
                  <c:y val="-8.07037612345376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dLblPos val="bestFit"/>
            <c:showVal val="1"/>
            <c:showLeaderLines val="1"/>
          </c:dLbls>
          <c:cat>
            <c:strRef>
              <c:f>Лист1!$A$2:$A$9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0.17600000000000018</c:v>
                </c:pt>
                <c:pt idx="1">
                  <c:v>0.10199999999999998</c:v>
                </c:pt>
                <c:pt idx="2">
                  <c:v>0.27600000000000002</c:v>
                </c:pt>
                <c:pt idx="3">
                  <c:v>5.7000000000000099E-2</c:v>
                </c:pt>
                <c:pt idx="4">
                  <c:v>0.37900000000000045</c:v>
                </c:pt>
                <c:pt idx="5">
                  <c:v>7.0000000000000123E-3</c:v>
                </c:pt>
                <c:pt idx="6">
                  <c:v>3.0000000000000066E-3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7"/>
        <c:delete val="1"/>
      </c:legendEntry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705181187589796E-2"/>
          <c:y val="0.20425885020092224"/>
          <c:w val="0.57946887408169678"/>
          <c:h val="0.7041713466626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7"/>
          <c:dPt>
            <c:idx val="1"/>
            <c:explosion val="10"/>
            <c:spPr>
              <a:solidFill>
                <a:srgbClr val="FFFF00"/>
              </a:solidFill>
            </c:spPr>
          </c:dPt>
          <c:dPt>
            <c:idx val="2"/>
            <c:explosion val="17"/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346300160379824E-2"/>
                  <c:y val="-1.6167345023737137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4.9751240844634732E-2"/>
                  <c:y val="-5.2333578481109186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7.2966991326740812E-3"/>
                  <c:y val="-9.1665449544581206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9.8917934194545504E-2"/>
                  <c:y val="-3.5865335027395077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7278090705421908E-2"/>
                  <c:y val="5.5535406620023972E-2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Компенсация затрат</c:v>
                </c:pt>
                <c:pt idx="1">
                  <c:v>Аренда земли</c:v>
                </c:pt>
                <c:pt idx="2">
                  <c:v>Продажа земли</c:v>
                </c:pt>
                <c:pt idx="3">
                  <c:v>Штрафы</c:v>
                </c:pt>
                <c:pt idx="4">
                  <c:v>Аренда имущества</c:v>
                </c:pt>
                <c:pt idx="5">
                  <c:v>Продажа имущества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1.2999999999999998E-2</c:v>
                </c:pt>
                <c:pt idx="1">
                  <c:v>0.28600000000000031</c:v>
                </c:pt>
                <c:pt idx="2">
                  <c:v>0.16500000000000001</c:v>
                </c:pt>
                <c:pt idx="3">
                  <c:v>2.4E-2</c:v>
                </c:pt>
                <c:pt idx="4">
                  <c:v>0.35300000000000031</c:v>
                </c:pt>
                <c:pt idx="5">
                  <c:v>0.15900000000000022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2.2690000000000001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1.0109999999999986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Госпошлина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1.131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Аренда земли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Аренда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1.2169999999999987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продажа земли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Штрафы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Лист1!$M$2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09632128"/>
        <c:axId val="109822336"/>
        <c:axId val="0"/>
      </c:bar3DChart>
      <c:catAx>
        <c:axId val="109632128"/>
        <c:scaling>
          <c:orientation val="minMax"/>
        </c:scaling>
        <c:axPos val="b"/>
        <c:tickLblPos val="nextTo"/>
        <c:crossAx val="109822336"/>
        <c:crosses val="autoZero"/>
        <c:auto val="1"/>
        <c:lblAlgn val="ctr"/>
        <c:lblOffset val="100"/>
      </c:catAx>
      <c:valAx>
        <c:axId val="109822336"/>
        <c:scaling>
          <c:orientation val="minMax"/>
        </c:scaling>
        <c:axPos val="l"/>
        <c:majorGridlines/>
        <c:numFmt formatCode="0.0%" sourceLinked="1"/>
        <c:tickLblPos val="nextTo"/>
        <c:crossAx val="10963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6.4719869413775818E-2"/>
          <c:w val="0.27765593044949827"/>
          <c:h val="0.93528001623936363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07"/>
          <c:w val="0.53419909025139078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28"/>
          <c:w val="0.33131706378466314"/>
          <c:h val="0.77101123320697895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2013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1517988136312994E-2"/>
                  <c:y val="6.8627328444987576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66E-2"/>
                  <c:y val="0.1039949264896497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2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03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0.59899999999999998</c:v>
                </c:pt>
                <c:pt idx="1">
                  <c:v>1.7999999999999999E-2</c:v>
                </c:pt>
                <c:pt idx="2">
                  <c:v>0.3830000000000004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3"/>
          <c:w val="0.268848908453651"/>
          <c:h val="0.87544226769878886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0579462676683644E-2"/>
          <c:y val="0.24111880289163337"/>
          <c:w val="0.39288202204001715"/>
          <c:h val="0.711071375211185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2.4</c:v>
                </c:pt>
                <c:pt idx="1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0.8</c:v>
                </c:pt>
                <c:pt idx="1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3.7</c:v>
                </c:pt>
                <c:pt idx="1">
                  <c:v>3.7</c:v>
                </c:pt>
              </c:numCache>
            </c:numRef>
          </c:val>
        </c:ser>
        <c:dLbls>
          <c:showVal val="1"/>
        </c:dLbls>
        <c:shape val="cylinder"/>
        <c:axId val="110523520"/>
        <c:axId val="110525056"/>
        <c:axId val="110388096"/>
      </c:bar3DChart>
      <c:catAx>
        <c:axId val="110523520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525056"/>
        <c:crosses val="autoZero"/>
        <c:auto val="1"/>
        <c:lblAlgn val="ctr"/>
        <c:lblOffset val="100"/>
      </c:catAx>
      <c:valAx>
        <c:axId val="110525056"/>
        <c:scaling>
          <c:orientation val="minMax"/>
        </c:scaling>
        <c:axPos val="l"/>
        <c:majorGridlines/>
        <c:numFmt formatCode="General" sourceLinked="1"/>
        <c:tickLblPos val="nextTo"/>
        <c:crossAx val="110523520"/>
        <c:crosses val="autoZero"/>
        <c:crossBetween val="between"/>
      </c:valAx>
      <c:serAx>
        <c:axId val="110388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0525056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6936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9.0571473704675901E-2"/>
                  <c:y val="-5.9593613298337726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85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125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0502</c:v>
                </c:pt>
                <c:pt idx="7">
                  <c:v>0503</c:v>
                </c:pt>
                <c:pt idx="8">
                  <c:v>0505</c:v>
                </c:pt>
                <c:pt idx="9">
                  <c:v>0801</c:v>
                </c:pt>
                <c:pt idx="10">
                  <c:v>1001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0.12300000000000007</c:v>
                </c:pt>
                <c:pt idx="1">
                  <c:v>0.41700000000000026</c:v>
                </c:pt>
                <c:pt idx="2">
                  <c:v>1.2999999999999998E-2</c:v>
                </c:pt>
                <c:pt idx="3">
                  <c:v>1.0000000000000005E-2</c:v>
                </c:pt>
                <c:pt idx="4">
                  <c:v>5.0000000000000044E-3</c:v>
                </c:pt>
                <c:pt idx="5">
                  <c:v>3.3000000000000002E-2</c:v>
                </c:pt>
                <c:pt idx="6">
                  <c:v>0.21600000000000014</c:v>
                </c:pt>
                <c:pt idx="7">
                  <c:v>9.0000000000000028E-3</c:v>
                </c:pt>
                <c:pt idx="8">
                  <c:v>7.0000000000000045E-3</c:v>
                </c:pt>
                <c:pt idx="9">
                  <c:v>0.15900000000000014</c:v>
                </c:pt>
                <c:pt idx="10">
                  <c:v>8.0000000000000106E-3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406198914406386"/>
          <c:y val="4.2593473259386151E-2"/>
          <c:w val="0.49660975169425753"/>
          <c:h val="0.76713847795072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01 - Обеспечение качественными жилищно-коммунальными услугами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0.97300000000000009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03 - Обеспечение общественного правопорядка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05 - Развитие культуры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06 - Охрана окружающей среды и рациональное природопользование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08 - Развитие транспортной системы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0.84100000000000008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09 - Энергоэффективность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10 - Муниципальная политика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11 -Управление муниципальным имуществом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0.998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12 - Защитиа от чрезвычайных ситуаций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axId val="112811392"/>
        <c:axId val="112821376"/>
      </c:barChart>
      <c:catAx>
        <c:axId val="112811392"/>
        <c:scaling>
          <c:orientation val="minMax"/>
        </c:scaling>
        <c:axPos val="b"/>
        <c:tickLblPos val="nextTo"/>
        <c:crossAx val="112821376"/>
        <c:crosses val="autoZero"/>
        <c:auto val="1"/>
        <c:lblAlgn val="ctr"/>
        <c:lblOffset val="100"/>
      </c:catAx>
      <c:valAx>
        <c:axId val="112821376"/>
        <c:scaling>
          <c:orientation val="minMax"/>
        </c:scaling>
        <c:axPos val="l"/>
        <c:majorGridlines/>
        <c:numFmt formatCode="0.0%" sourceLinked="1"/>
        <c:tickLblPos val="nextTo"/>
        <c:crossAx val="11281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965"/>
          <c:y val="3.5075768286570168E-3"/>
          <c:w val="0.30282138790134439"/>
          <c:h val="0.99500420884136853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18" y="113890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Семичанского сельского поселения Дубовского района </a:t>
            </a:r>
          </a:p>
          <a:p>
            <a:pPr algn="ctr"/>
            <a:r>
              <a:rPr lang="ru-RU" b="1" dirty="0" smtClean="0"/>
              <a:t>за 2015 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072494" cy="50006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Наилучшие показатели по исполнению доходной базы бюджета сложились  по 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на  совокупный доход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плате (226,9 % от годового плана) и  по  аренде  имущества (121,7%  от годового плана).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933858638"/>
              </p:ext>
            </p:extLst>
          </p:nvPr>
        </p:nvGraphicFramePr>
        <p:xfrm>
          <a:off x="785786" y="1071546"/>
          <a:ext cx="807249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Дубовского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1501952"/>
              </p:ext>
            </p:extLst>
          </p:nvPr>
        </p:nvGraphicFramePr>
        <p:xfrm>
          <a:off x="395536" y="404664"/>
          <a:ext cx="8352929" cy="5648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2 211 100,00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2 211 100,00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66 100,00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66 100,00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65 900,00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65 900,00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1 414 300,00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1 414 299,92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возмещение предприятиям ЖКХ части платы  граждан за жилое помещение и коммунальные услуги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1 396 300,00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1 396 299,92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46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средства из бюджета Дубовского района на оформление земельных участков, государственная собственность на которые не разграничена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3 691 500,00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3 691 499,92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9971518"/>
              </p:ext>
            </p:extLst>
          </p:nvPr>
        </p:nvGraphicFramePr>
        <p:xfrm>
          <a:off x="1042988" y="2060848"/>
          <a:ext cx="67770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068134" cy="12019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сельского поселения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2015 год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8572899"/>
              </p:ext>
            </p:extLst>
          </p:nvPr>
        </p:nvGraphicFramePr>
        <p:xfrm>
          <a:off x="827584" y="1340768"/>
          <a:ext cx="7920880" cy="533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872 100,00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843 354,16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2 941 600,00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2 867 118,30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97,8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92</a:t>
                      </a:r>
                      <a:r>
                        <a:rPr lang="ru-RU" sz="1500" baseline="0" dirty="0" smtClean="0"/>
                        <a:t> 800,00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92</a:t>
                      </a:r>
                      <a:r>
                        <a:rPr lang="ru-RU" sz="1500" baseline="0" dirty="0" smtClean="0"/>
                        <a:t> 720,00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65 900,00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65</a:t>
                      </a:r>
                      <a:r>
                        <a:rPr lang="ru-RU" sz="1500" baseline="0" dirty="0" smtClean="0"/>
                        <a:t> 9</a:t>
                      </a:r>
                      <a:r>
                        <a:rPr lang="ru-RU" sz="1500" dirty="0" smtClean="0"/>
                        <a:t>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33 200,00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33 200,00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2 000,00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59976599"/>
              </p:ext>
            </p:extLst>
          </p:nvPr>
        </p:nvGraphicFramePr>
        <p:xfrm>
          <a:off x="683568" y="1214423"/>
          <a:ext cx="7992888" cy="518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468082"/>
                <a:gridCol w="1361539"/>
                <a:gridCol w="840583"/>
                <a:gridCol w="815601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 в области национальной безопасности и правоохранительной деятельности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550,00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91,7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Дорожное хозяйство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267 600,00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225 000,00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84,1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1 483 500,00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1 483 443,88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21,6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102 710,28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59 625,84  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58,1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вопросы в области ЖКХ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48 800,00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48 800,00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1 095 916,00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1 095 916,00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54 400,00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54 327,24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7 062 126,28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6 871 955,42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96,1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2015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56912" cy="109494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3188611"/>
              </p:ext>
            </p:extLst>
          </p:nvPr>
        </p:nvGraphicFramePr>
        <p:xfrm>
          <a:off x="755576" y="2117716"/>
          <a:ext cx="7992888" cy="398257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76464"/>
                <a:gridCol w="425778"/>
                <a:gridCol w="1181638"/>
                <a:gridCol w="1318692"/>
                <a:gridCol w="8903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</a:rPr>
                        <a:t>Семичанского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№ </a:t>
                      </a:r>
                      <a:r>
                        <a:rPr lang="ru-RU" sz="1500" dirty="0" err="1" smtClean="0">
                          <a:effectLst/>
                        </a:rPr>
                        <a:t>пр</a:t>
                      </a:r>
                      <a:r>
                        <a:rPr lang="ru-RU" sz="1500" dirty="0" smtClean="0">
                          <a:effectLst/>
                        </a:rPr>
                        <a:t>-мы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План, 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Факт,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Процент исполнения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услугами населения Семичанского сельского поселения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1 578 910,28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535 791,53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97,3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247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Обеспечение общественного правопорядка и противодействие</a:t>
                      </a:r>
                      <a:r>
                        <a:rPr lang="ru-RU" sz="1500" b="0" baseline="0" dirty="0" smtClean="0">
                          <a:effectLst/>
                        </a:rPr>
                        <a:t> преступности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9 600,00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9 550,00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1 095 916,00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1 095 916,00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Охрана  окружающей среды и рациональное природопользование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7 300,00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7 277,56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</a:rPr>
                        <a:t>Развитие </a:t>
                      </a:r>
                      <a:r>
                        <a:rPr lang="ru-RU" sz="1500" b="0" dirty="0">
                          <a:effectLst/>
                        </a:rPr>
                        <a:t>транспортной </a:t>
                      </a:r>
                      <a:r>
                        <a:rPr lang="ru-RU" sz="1500" b="0" dirty="0" smtClean="0">
                          <a:effectLst/>
                        </a:rPr>
                        <a:t>системы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267 600,00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225 000,00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84,1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28 400,00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28 400,00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политика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72 000,00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71 927,24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99,9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 имуществом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41300,00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41220,00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99,8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529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сектора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Г.Г.Жигунова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Семичанского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476672"/>
            <a:ext cx="7456912" cy="880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программной части бюджета поселения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143116"/>
          <a:ext cx="8001057" cy="125371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27885"/>
                <a:gridCol w="589183"/>
                <a:gridCol w="1555162"/>
                <a:gridCol w="1214446"/>
                <a:gridCol w="714381"/>
              </a:tblGrid>
              <a:tr h="168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обеспечение пожарной безопасности и безопасности людей на водных объектах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2000,00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2000,00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  <a:tr h="33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3 103 026,28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3 017 082,33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97,2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627" marR="5162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493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5143512"/>
            <a:ext cx="8175282" cy="13098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5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одной муниципальной программе: «Развитие транспортной системы» в связи с особенностями исполнения бюджетных обязательств: средства доступны к исполнению только после их поступления на счет поселения. По остальным </a:t>
            </a:r>
            <a:r>
              <a:rPr lang="ru-RU" sz="15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 </a:t>
            </a:r>
            <a:r>
              <a:rPr lang="ru-RU" sz="15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исполнено на  97,0% - 100%.</a:t>
            </a:r>
            <a:endParaRPr lang="ru-RU" sz="15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14554"/>
            <a:ext cx="7600358" cy="38548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В целом, показатели отчета об исполнении бюджета Семичанского сельского поселения Дубовского района за 2015 год выше прогнозных.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Поступление налоговых и неналоговых доходов составило за текущий год составило 116,8% от плана, что на </a:t>
            </a:r>
            <a:r>
              <a:rPr lang="ru-RU" sz="1500" dirty="0" smtClean="0"/>
              <a:t>18,8% </a:t>
            </a:r>
            <a:r>
              <a:rPr lang="ru-RU" sz="1500" dirty="0" smtClean="0"/>
              <a:t>больше аналогичного показателя прошлого года. В основном это связано с получением крестьянско-фермерскими хозяйствами незапланированных доходов.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Исполнение плана по </a:t>
            </a:r>
            <a:r>
              <a:rPr lang="ru-RU" sz="1500" dirty="0"/>
              <a:t>расходам составило </a:t>
            </a:r>
            <a:r>
              <a:rPr lang="ru-RU" sz="1500" dirty="0" smtClean="0"/>
              <a:t>97,3%, </a:t>
            </a:r>
            <a:r>
              <a:rPr lang="ru-RU" sz="1500" dirty="0"/>
              <a:t>что на </a:t>
            </a:r>
            <a:r>
              <a:rPr lang="ru-RU" sz="1500" dirty="0" smtClean="0"/>
              <a:t>0,03% </a:t>
            </a:r>
            <a:r>
              <a:rPr lang="ru-RU" sz="1500" dirty="0" smtClean="0"/>
              <a:t>больше </a:t>
            </a:r>
            <a:r>
              <a:rPr lang="ru-RU" sz="1500" dirty="0"/>
              <a:t>аналогичного показателя прошлого </a:t>
            </a:r>
            <a:r>
              <a:rPr lang="ru-RU" sz="1500" dirty="0" smtClean="0"/>
              <a:t>года. 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Просроченная кредиторская задолженность администрации Семичанского сельского поселения по состоянию на 01.01.2016 года отсутствует. 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8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Семичанского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Дубовского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2016 -2017 г. г.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26.12.2014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2015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6 642,0тыс.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6 642,0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Семичанского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4 раза: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27.01.2015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30.06.2015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30.11.2015 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28.12.2015г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2016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6 961,1тыс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7 062,1тыс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 поселения, сложившегося на 01 января 2015 г. в размере 101,0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7 512,1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6 871,9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Семичанского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4950216"/>
              </p:ext>
            </p:extLst>
          </p:nvPr>
        </p:nvGraphicFramePr>
        <p:xfrm>
          <a:off x="467544" y="548680"/>
          <a:ext cx="8280920" cy="55213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509 300,00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511 283,51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17,6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509 300,00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511 283,51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267 600,00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296 373,99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акцизы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267 600,00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296 373,99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518</a:t>
                      </a:r>
                      <a:r>
                        <a:rPr lang="ru-RU" sz="1500" b="1" baseline="0" dirty="0" smtClean="0"/>
                        <a:t> 30</a:t>
                      </a:r>
                      <a:r>
                        <a:rPr lang="ru-RU" sz="1500" b="1" dirty="0" smtClean="0"/>
                        <a:t>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968 081,41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186,8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совокупный доход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354 300,00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803 770,79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226,9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Calibri" pitchFamily="34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400" i="0" dirty="0"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09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164 300,00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164310,62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baseline="0" dirty="0" smtClean="0"/>
                        <a:t>1 118 500,00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1 118 783,75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18 900,00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19 106,58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1 099 600,00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1 099 677,17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6 500,00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7 350,00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6 500,00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7350,00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2 420 200,00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2 901 872,66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Семичанского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земельные участки после разграничения, арендная плата от сдачи в аренду имущества)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имущества, доходы от продажи земельных участков)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 и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7664517"/>
              </p:ext>
            </p:extLst>
          </p:nvPr>
        </p:nvGraphicFramePr>
        <p:xfrm>
          <a:off x="857225" y="1214420"/>
          <a:ext cx="7429552" cy="53070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2563"/>
                <a:gridCol w="1342000"/>
                <a:gridCol w="1363372"/>
                <a:gridCol w="1083805"/>
                <a:gridCol w="797812"/>
              </a:tblGrid>
              <a:tr h="728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399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Арендная плата за земельные участки,</a:t>
                      </a:r>
                      <a:r>
                        <a:rPr lang="ru-RU" sz="1500" baseline="0" dirty="0" smtClean="0"/>
                        <a:t>  находящиеся в собственности поселения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262 700,00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262 703,73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от сдачи в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аренду имущества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266 200,00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323 867,41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399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имущества, находящегося в собственности поселения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0163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продажи </a:t>
                      </a:r>
                      <a:r>
                        <a:rPr lang="ru-RU" sz="1500" dirty="0" smtClean="0"/>
                        <a:t>земельных участков,</a:t>
                      </a:r>
                      <a:r>
                        <a:rPr lang="ru-RU" sz="1500" baseline="0" dirty="0" smtClean="0"/>
                        <a:t> расположенных в границах поселения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151 900,00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151 900,0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11 676,39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634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Штрафы, зачисляемые в бюджет поселения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22 200,00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22 200,00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100,0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929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849 400,00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918 747,53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108,2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884268" cy="45085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54590310"/>
              </p:ext>
            </p:extLst>
          </p:nvPr>
        </p:nvGraphicFramePr>
        <p:xfrm>
          <a:off x="1043490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9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2915</TotalTime>
  <Words>916</Words>
  <Application>Microsoft Office PowerPoint</Application>
  <PresentationFormat>Экран (4:3)</PresentationFormat>
  <Paragraphs>413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БЮДЖЕТ ДЛЯ ГРАЖДАН</vt:lpstr>
      <vt:lpstr>Уважаемые жители Семичанского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Слайд 9</vt:lpstr>
      <vt:lpstr>Наилучшие показатели по исполнению доходной базы бюджета сложились  по  налогам на  совокупный доход арендной плате (226,9 % от годового плана) и  по  аренде  имущества (121,7%  от годового плана).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 Семичанского сельского поселения  за  2015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2015 год</vt:lpstr>
      <vt:lpstr>Исполнение программной части бюджета поселения за 2015 год</vt:lpstr>
      <vt:lpstr>Слайд 20</vt:lpstr>
      <vt:lpstr>Слайд 21</vt:lpstr>
      <vt:lpstr>Заключение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1</cp:lastModifiedBy>
  <cp:revision>508</cp:revision>
  <dcterms:created xsi:type="dcterms:W3CDTF">2014-05-15T13:46:29Z</dcterms:created>
  <dcterms:modified xsi:type="dcterms:W3CDTF">2016-04-21T09:23:22Z</dcterms:modified>
</cp:coreProperties>
</file>