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1" r:id="rId10"/>
    <p:sldId id="262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411B"/>
    <a:srgbClr val="4F540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6"/>
  <c:chart>
    <c:title>
      <c:tx>
        <c:rich>
          <a:bodyPr/>
          <a:lstStyle/>
          <a:p>
            <a:pPr>
              <a:defRPr/>
            </a:pPr>
            <a:r>
              <a:rPr lang="ru-RU"/>
              <a:t>Доходы всего</a:t>
            </a:r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5.6053667648039131E-2"/>
                  <c:y val="-0.32495304678891035"/>
                </c:manualLayout>
              </c:layout>
              <c:showVal val="1"/>
            </c:dLbl>
            <c:dLbl>
              <c:idx val="1"/>
              <c:layout>
                <c:manualLayout>
                  <c:x val="4.127791947466828E-2"/>
                  <c:y val="-0.23680154249030427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19071.599999999995</c:v>
                </c:pt>
                <c:pt idx="1">
                  <c:v>19066.900000000001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97070464"/>
        <c:axId val="97084544"/>
        <c:axId val="0"/>
      </c:bar3DChart>
      <c:catAx>
        <c:axId val="97070464"/>
        <c:scaling>
          <c:orientation val="minMax"/>
        </c:scaling>
        <c:axPos val="b"/>
        <c:majorTickMark val="none"/>
        <c:tickLblPos val="nextTo"/>
        <c:crossAx val="97084544"/>
        <c:crosses val="autoZero"/>
        <c:auto val="1"/>
        <c:lblAlgn val="ctr"/>
        <c:lblOffset val="100"/>
      </c:catAx>
      <c:valAx>
        <c:axId val="97084544"/>
        <c:scaling>
          <c:orientation val="minMax"/>
        </c:scaling>
        <c:delete val="1"/>
        <c:axPos val="l"/>
        <c:numFmt formatCode="General" sourceLinked="1"/>
        <c:tickLblPos val="none"/>
        <c:crossAx val="970704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344941664017703E-2"/>
          <c:y val="0.37852059647693481"/>
          <c:w val="0.8644983458717429"/>
          <c:h val="0.534585354713673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1959.1</c:v>
                </c:pt>
                <c:pt idx="1">
                  <c:v>3025.4</c:v>
                </c:pt>
                <c:pt idx="2">
                  <c:v>14082.4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6.2582963950599882E-2"/>
          <c:y val="4.5485378167857846E-2"/>
          <c:w val="0.82451003833712522"/>
          <c:h val="0.25937032128705317"/>
        </c:manualLayout>
      </c:layout>
      <c:txPr>
        <a:bodyPr/>
        <a:lstStyle/>
        <a:p>
          <a:pPr>
            <a:defRPr b="1">
              <a:solidFill>
                <a:schemeClr val="accent6">
                  <a:lumMod val="50000"/>
                </a:schemeClr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2.2646410584449238E-2"/>
          <c:y val="0.13906080116339273"/>
          <c:w val="0.96088347262686069"/>
          <c:h val="0.7221250118658615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3.5416666666666666E-2"/>
                  <c:y val="-0.27500000000000002"/>
                </c:manualLayout>
              </c:layout>
              <c:showVal val="1"/>
            </c:dLbl>
            <c:dLbl>
              <c:idx val="1"/>
              <c:layout>
                <c:manualLayout>
                  <c:x val="3.125E-2"/>
                  <c:y val="-0.19062499999999988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19231.599999999995</c:v>
                </c:pt>
                <c:pt idx="1">
                  <c:v>18029.400000000001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96491776"/>
        <c:axId val="96514048"/>
        <c:axId val="0"/>
      </c:bar3DChart>
      <c:catAx>
        <c:axId val="96491776"/>
        <c:scaling>
          <c:orientation val="minMax"/>
        </c:scaling>
        <c:axPos val="b"/>
        <c:majorTickMark val="none"/>
        <c:tickLblPos val="nextTo"/>
        <c:crossAx val="96514048"/>
        <c:crosses val="autoZero"/>
        <c:auto val="1"/>
        <c:lblAlgn val="ctr"/>
        <c:lblOffset val="100"/>
      </c:catAx>
      <c:valAx>
        <c:axId val="96514048"/>
        <c:scaling>
          <c:orientation val="minMax"/>
        </c:scaling>
        <c:delete val="1"/>
        <c:axPos val="l"/>
        <c:numFmt formatCode="General" sourceLinked="1"/>
        <c:tickLblPos val="none"/>
        <c:crossAx val="9649177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0.66149</cdr:x>
      <cdr:y>0.17719</cdr:y>
    </cdr:from>
    <cdr:to>
      <cdr:x>0.81505</cdr:x>
      <cdr:y>0.31893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32448" y="720080"/>
          <a:ext cx="93610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chemeClr val="accent6">
                  <a:lumMod val="75000"/>
                </a:schemeClr>
              </a:solidFill>
            </a:rPr>
            <a:t>93,7%</a:t>
          </a:r>
          <a:endParaRPr lang="ru-RU" sz="2400" b="1" dirty="0">
            <a:solidFill>
              <a:schemeClr val="accent6">
                <a:lumMod val="7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B5CE5-ABE1-409B-B91A-D7C6E168D472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99D98-1B12-4EF6-9843-A7AD1AFEF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99D98-1B12-4EF6-9843-A7AD1AFEFCD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p09104@yandex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085184"/>
            <a:ext cx="8424936" cy="1584176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Отчет об исполнении  бюджета </a:t>
            </a: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Семичанского сельского поселения Дубовского района за 2017 год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22" name="AutoShape 2" descr="https://lucidgypsy.files.wordpress.com/2013/12/sky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Бюджет для граждан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-180528" y="0"/>
            <a:ext cx="93245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РАСХОДЫ БЮДЖЕТА ПОСЕЛЕНИЯ В РАМКАХ МУНИЦИПАЛЬНЫХ ЦЕЛЕВЫХ ПРОГРАММ </a:t>
            </a:r>
            <a:r>
              <a:rPr lang="ru-RU" sz="2800" b="1" dirty="0" smtClean="0">
                <a:solidFill>
                  <a:srgbClr val="FF0000"/>
                </a:solidFill>
              </a:rPr>
              <a:t>(ПРОДОЛЖЕНИЕ)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340768"/>
          <a:ext cx="8784976" cy="32540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66155"/>
                <a:gridCol w="1312355"/>
                <a:gridCol w="1458172"/>
                <a:gridCol w="1348294"/>
              </a:tblGrid>
              <a:tr h="8286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 с начала года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84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физической культуры и спорта»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30 400,00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30 400,00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524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транспортной системы»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55 400,00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55 400,00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901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«Энергоэффективность»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164 800,00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152 135,00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92,3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524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«Муниципальная политика»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98 600,00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98 513,90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524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«Управление муниципальным имуществом»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482 800,00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462 240,00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95,7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251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«Доступная среда»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4 100,00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4080,00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2844" y="4857760"/>
            <a:ext cx="8708089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50" b="1" i="1" dirty="0" smtClean="0">
                <a:solidFill>
                  <a:srgbClr val="002060"/>
                </a:solidFill>
              </a:rPr>
              <a:t>*Муниципальная  целевая программа «Развитие культуры» частично финансировалась  за счет  средств областного бюджета (годовое назначение – 35 300, кас. исполнение – 35 300,00). Финансирование муниципальной целевой программы «Обеспечение качественными жилищно-коммунальными услугами населения Семичанского сельского поселения»  также частично возлагалось на областной бюджет(годовое назначение–11 097 500, </a:t>
            </a:r>
            <a:r>
              <a:rPr lang="ru-RU" sz="1550" b="1" i="1" dirty="0" err="1" smtClean="0">
                <a:solidFill>
                  <a:srgbClr val="002060"/>
                </a:solidFill>
              </a:rPr>
              <a:t>кас</a:t>
            </a:r>
            <a:r>
              <a:rPr lang="ru-RU" sz="1550" b="1" i="1" dirty="0" smtClean="0">
                <a:solidFill>
                  <a:srgbClr val="002060"/>
                </a:solidFill>
              </a:rPr>
              <a:t>. исполнение -11 097 500). Все остальные программы финансировались в пределах расходов местного бюджета.</a:t>
            </a:r>
            <a:endParaRPr lang="ru-RU" sz="155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4919008"/>
            <a:ext cx="83164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Администрация Семичанского сельского поселения</a:t>
            </a:r>
          </a:p>
          <a:p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Официальный сайт: </a:t>
            </a:r>
            <a:r>
              <a:rPr lang="fr-FR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http://</a:t>
            </a:r>
            <a:r>
              <a:rPr lang="en-U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semichanskoesp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</a:t>
            </a:r>
            <a:r>
              <a:rPr lang="en-U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ru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/</a:t>
            </a:r>
          </a:p>
          <a:p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Телефон: 8 (863</a:t>
            </a:r>
            <a:r>
              <a:rPr lang="en-U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7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7) </a:t>
            </a:r>
            <a:r>
              <a:rPr lang="en-U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5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-</a:t>
            </a:r>
            <a:r>
              <a:rPr lang="en-U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44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-4</a:t>
            </a:r>
            <a:r>
              <a:rPr lang="en-U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2</a:t>
            </a:r>
            <a:endParaRPr lang="ru-RU" sz="2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Адрес: 3474</a:t>
            </a:r>
            <a:r>
              <a:rPr lang="en-U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0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0, Ростовская область, Дубовский район, х. Семичный, ул. Ленина, 14</a:t>
            </a:r>
          </a:p>
          <a:p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E-mail: 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4"/>
              </a:rPr>
              <a:t>sp09104@</a:t>
            </a:r>
            <a:r>
              <a:rPr lang="en-US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4"/>
              </a:rPr>
              <a:t>donpac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hlinkClick r:id="rId4"/>
              </a:rPr>
              <a:t>.ru</a:t>
            </a:r>
            <a:endParaRPr lang="ru-RU" sz="2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00496" y="3357562"/>
            <a:ext cx="1141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СПАСИБО</a:t>
            </a:r>
            <a:endParaRPr lang="ru-RU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3857628"/>
            <a:ext cx="16884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ЗА ВНИМАНИЕ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55576" y="188640"/>
            <a:ext cx="7488832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alt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Уважаемые жители Семичанского сельского поселения!</a:t>
            </a:r>
            <a:endParaRPr lang="ru-RU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44824"/>
            <a:ext cx="87129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      </a:t>
            </a:r>
            <a:r>
              <a:rPr lang="ru-RU" sz="2800" b="1" i="1" dirty="0" smtClean="0">
                <a:solidFill>
                  <a:srgbClr val="34411B"/>
                </a:solidFill>
              </a:rPr>
              <a:t>Представляем Вашему вниманию Отчет об исполнении  бюджета Семичанского сельского поселения Дубовского района за 2017 год.</a:t>
            </a:r>
          </a:p>
          <a:p>
            <a:pPr algn="just"/>
            <a:r>
              <a:rPr lang="ru-RU" sz="2800" b="1" i="1" dirty="0" smtClean="0">
                <a:solidFill>
                  <a:srgbClr val="34411B"/>
                </a:solidFill>
              </a:rPr>
              <a:t>        Бюджет для граждан нацелен на получение обратной связи от жителей поселения, которых волнуют проблемы муниципальных финансов. Надеемся, что представление бюджета в понятной для жителей форме повысит уровень общественного участия граждан в бюджетном процессе.</a:t>
            </a:r>
            <a:endParaRPr lang="ru-RU" sz="2800" b="1" i="1" dirty="0">
              <a:solidFill>
                <a:srgbClr val="34411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892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ОСНОВНЫЕ ПАРАМЕТРЫ ИСПОЛНЕНИЯ  БЮДЖЕТА СЕМИЧАНСКОГО СЕЛЬСКОГО ПОСЕЛЕНИЯ ЗА 2017 ГОД (ТЫС.РУБ.)</a:t>
            </a:r>
            <a:endParaRPr lang="ru-RU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15616" y="1844824"/>
          <a:ext cx="7200800" cy="220740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6963"/>
                <a:gridCol w="1538035"/>
                <a:gridCol w="1383704"/>
                <a:gridCol w="1902098"/>
              </a:tblGrid>
              <a:tr h="83580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Показатель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План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Факт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Исполнение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(%)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Доход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19 071,6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19 066,9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99,9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Расход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19 231,6 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18 029,4 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93,7 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Дефицит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160,0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1 037,5 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-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4" descr="http://zuzino.mos.ru/upload/medialibrary/d03/byudzhet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509120"/>
            <a:ext cx="4194984" cy="20652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23528" y="332656"/>
            <a:ext cx="83440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ИСПОЛНЕНИЕ БЮДЖЕТА СЕМИЧАНСКОГО СЕЛЬСКОГО ПОСЕЛЕНИЯ ЗА 2017 ГОД ПО ДОХОДАМ (ТЫС.РУБ.)</a:t>
            </a:r>
            <a:endParaRPr lang="ru-RU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467544" y="1916832"/>
          <a:ext cx="374441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3635896" y="1916832"/>
          <a:ext cx="550810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9" y="1310921"/>
          <a:ext cx="8640959" cy="403262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248603"/>
                <a:gridCol w="1071570"/>
                <a:gridCol w="1071570"/>
                <a:gridCol w="1249216"/>
              </a:tblGrid>
              <a:tr h="459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План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Поступило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Отклонения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639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4 989,2</a:t>
                      </a:r>
                      <a:endParaRPr lang="ru-RU" sz="15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4 984,5</a:t>
                      </a:r>
                      <a:endParaRPr lang="ru-RU" sz="15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   - 4,7</a:t>
                      </a:r>
                      <a:endParaRPr lang="ru-RU" sz="1500" b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89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Налог на доходы физических </a:t>
                      </a:r>
                      <a:r>
                        <a:rPr lang="ru-RU" sz="15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лиц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309,7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305,3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-4,4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29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Единый сельскохозяйственный налог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210,4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210,4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0,0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29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Налог на имущество физических лиц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59,7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60,3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     0,6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34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Земельный налог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1380,3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1379,3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    -1,0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29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Государственная пошлина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3,8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     3,8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0,0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4382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Арендная плата за земельные участки,  находящиеся в собственности поселения 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198,3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198,3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0,0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667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Арендная плата от сдачи в аренду имущества 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  70,8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70,8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0,0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29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компенсации затрат государства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24,9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0,1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199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Доходы от продажи имущества, находящегося в собственности поселения 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2 300,6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2 300,6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0,0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29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Доходы от продажи земельных участков, расположенных в границах поселения 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426,7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426,7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0,0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  <a:tr h="229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Штрафы</a:t>
                      </a:r>
                      <a:endParaRPr lang="ru-RU" sz="15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4,0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0,0</a:t>
                      </a:r>
                      <a:endParaRPr lang="ru-RU" sz="1500" b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47" marR="61147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5720" y="5786454"/>
            <a:ext cx="860676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b="1" i="1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itchFamily="18" charset="0"/>
              </a:rPr>
              <a:t>*</a:t>
            </a:r>
            <a:r>
              <a:rPr lang="ru-RU" sz="1700" b="1" i="1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itchFamily="18" charset="0"/>
              </a:rPr>
              <a:t>Анализ исполнения собственных доходов бюджета поселения за 2017 год свидетельствует  о том, что план по указанным доходам  не выполнен   на сумму  4,7  тыс. руб.</a:t>
            </a:r>
            <a:endParaRPr lang="ru-RU" sz="1700" b="1" i="1" dirty="0">
              <a:solidFill>
                <a:schemeClr val="tx2">
                  <a:lumMod val="50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СТРУКТУРА И ОБЪЕМ НАЛОГОВЫХ И НЕНАЛОГОВЫХ ДОХОДОВ БЮДЖЕТА СЕМИЧАНСКОГО СЕЛЬСКОГО ПОСЕЛЕНИЯ ЗА 2017 ГОД (ТЫС.РУБ.)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-396552" y="0"/>
            <a:ext cx="100091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СТРУКТУРА И ОБЪЕМ БЕЗВОЗМЕЗДНЫХ ПОСТУПЛЕНИЙ (ТЫС.РУБ.)  </a:t>
            </a:r>
            <a:endParaRPr lang="ru-RU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124744"/>
          <a:ext cx="8352928" cy="413461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52528"/>
                <a:gridCol w="1008112"/>
                <a:gridCol w="1008112"/>
                <a:gridCol w="1584176"/>
              </a:tblGrid>
              <a:tr h="648072">
                <a:tc>
                  <a:txBody>
                    <a:bodyPr/>
                    <a:lstStyle/>
                    <a:p>
                      <a:pPr algn="l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atin typeface="+mj-lt"/>
                        </a:rPr>
                        <a:t>План</a:t>
                      </a:r>
                      <a:endParaRPr lang="ru-RU" sz="20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atin typeface="+mj-lt"/>
                        </a:rPr>
                        <a:t>Факт</a:t>
                      </a:r>
                      <a:endParaRPr lang="ru-RU" sz="20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atin typeface="+mj-lt"/>
                        </a:rPr>
                        <a:t>Исполнение(%)</a:t>
                      </a:r>
                      <a:endParaRPr lang="ru-RU" sz="20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443888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ВСЕГО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14 082,4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14 082,4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83264"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на выравнивание уровня бюджетной обеспеченности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2 824,7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2 824,7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154493"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на осуществление полномочий по первичному воинскому учету  на территориях,  где отсутствуют военные комиссариаты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69,3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69,3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13845"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на выполнение передаваемых полномочий субъектов РФ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0,2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0,2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20806"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11 188,2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11 188,2 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  <a:endParaRPr lang="ru-RU" sz="1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188640"/>
            <a:ext cx="8064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ИСПОЛНЕНИЕ БЮДЖЕТА СЕМИЧАНСКОГО СЕЛЬСКОГО ПОСЕЛЕНИЯ ЗА 2017 ГОД ПО РАСХОДАМ (ТЫС.РУБ.)</a:t>
            </a:r>
            <a:endParaRPr lang="ru-RU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428728" y="1571612"/>
          <a:ext cx="6168748" cy="4087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5" y="1142986"/>
          <a:ext cx="8320436" cy="5682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171"/>
                <a:gridCol w="1280882"/>
                <a:gridCol w="1280882"/>
                <a:gridCol w="1812501"/>
              </a:tblGrid>
              <a:tr h="3871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Исполнение(%)</a:t>
                      </a:r>
                      <a:endParaRPr lang="ru-RU" dirty="0"/>
                    </a:p>
                  </a:txBody>
                  <a:tcPr/>
                </a:tc>
              </a:tr>
              <a:tr h="37894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ВСЕГО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19 231,6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18 029,4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93,7</a:t>
                      </a:r>
                      <a:endParaRPr lang="ru-RU" b="1" dirty="0"/>
                    </a:p>
                  </a:txBody>
                  <a:tcPr/>
                </a:tc>
              </a:tr>
              <a:tr h="37894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Общегосударственные вопросы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4 871,9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4 693,5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       96,3</a:t>
                      </a:r>
                      <a:endParaRPr lang="ru-RU" b="0" dirty="0"/>
                    </a:p>
                  </a:txBody>
                  <a:tcPr/>
                </a:tc>
              </a:tr>
              <a:tr h="447627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оборона</a:t>
                      </a:r>
                      <a:endParaRPr lang="ru-RU" sz="18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69,3</a:t>
                      </a:r>
                      <a:endParaRPr lang="ru-RU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69,3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    100,0</a:t>
                      </a:r>
                    </a:p>
                  </a:txBody>
                  <a:tcPr/>
                </a:tc>
              </a:tr>
              <a:tr h="67614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116, 7</a:t>
                      </a:r>
                      <a:endParaRPr lang="ru-RU" b="0" dirty="0" smtClean="0"/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116,7 </a:t>
                      </a:r>
                      <a:endParaRPr lang="ru-RU" b="0" dirty="0" smtClean="0"/>
                    </a:p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    100,0</a:t>
                      </a:r>
                    </a:p>
                    <a:p>
                      <a:endParaRPr lang="ru-RU" b="0" dirty="0"/>
                    </a:p>
                  </a:txBody>
                  <a:tcPr/>
                </a:tc>
              </a:tr>
              <a:tr h="5222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Дорожное хозяйство</a:t>
                      </a:r>
                      <a:endParaRPr lang="ru-RU" sz="18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      208,6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    208,6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    100,0</a:t>
                      </a:r>
                      <a:endParaRPr lang="ru-RU" b="0" dirty="0"/>
                    </a:p>
                  </a:txBody>
                  <a:tcPr/>
                </a:tc>
              </a:tr>
              <a:tr h="428717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Коммунальное хозяйство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11 500,0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11 500,0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    100,0</a:t>
                      </a:r>
                      <a:endParaRPr lang="ru-RU" b="0" dirty="0"/>
                    </a:p>
                  </a:txBody>
                  <a:tcPr/>
                </a:tc>
              </a:tr>
              <a:tr h="37894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Благоустройство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1 681,9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658,2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       39,1</a:t>
                      </a:r>
                      <a:endParaRPr lang="ru-RU" b="0" dirty="0"/>
                    </a:p>
                  </a:txBody>
                  <a:tcPr/>
                </a:tc>
              </a:tr>
              <a:tr h="947371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Профессиональная подготовка, переподготовка и повышение квалификации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        29,8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         29,8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     100,0</a:t>
                      </a:r>
                      <a:endParaRPr lang="ru-RU" b="0" dirty="0"/>
                    </a:p>
                  </a:txBody>
                  <a:tcPr/>
                </a:tc>
              </a:tr>
              <a:tr h="37894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Культура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666,9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666,8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     100,0</a:t>
                      </a:r>
                      <a:endParaRPr lang="ru-RU" b="0" dirty="0"/>
                    </a:p>
                  </a:txBody>
                  <a:tcPr/>
                </a:tc>
              </a:tr>
              <a:tr h="37894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политика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56,1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56,1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      100,0</a:t>
                      </a:r>
                      <a:endParaRPr lang="ru-RU" b="0" dirty="0"/>
                    </a:p>
                  </a:txBody>
                  <a:tcPr/>
                </a:tc>
              </a:tr>
              <a:tr h="37894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Физическая культура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30,4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30,4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      100,0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8864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СТРУКТУРА И ОБЪЕМ РАСХОДОВ БЮДЖЕТА СЕМИЧАНСКОГО СЕЛЬСКОГО ПОСЕЛЕНИЯ ЗА 2017 (ТЫС.РУБ.)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Хеда\Desktop\Актуально\снова ленинское\Солнце-жжет-как-крапи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РАСХОДЫ БЮДЖЕТА ПОСЕЛЕНИЯ В РАМКАХ МУНИЦИПАЛЬНЫХ  ЦЕЛЕВЫХ ПРОГРАММ ЗА 2017 ГОД (РУБ.)</a:t>
            </a:r>
            <a:endParaRPr lang="ru-RU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412776"/>
          <a:ext cx="8640960" cy="51547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/>
                <a:gridCol w="1290842"/>
                <a:gridCol w="1434268"/>
                <a:gridCol w="1326191"/>
              </a:tblGrid>
              <a:tr h="75685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105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ПРОГРАММАМ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14 785  144,55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13 727 866,83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92,8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789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«Обеспечение качественными жилищно-коммунальными услугами населения Семичанского сельского поселения»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13 033 444,55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12 010 034,24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92,1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52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«Содействие занятости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населения</a:t>
                      </a:r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100 800,00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100 703,33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182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«Обеспечение общественного порядка и противодействие преступности»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94 400,00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94 066,00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259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«Защита населения и территории от чрезвычайных ситуаций, обеспечение пожарной безопасности и безопасности людей на водных объектах»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37 500,00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37 500,00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576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культуры»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666 900,00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666 840,00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«Охрана окружающей среды и рациональное природопользование»</a:t>
                      </a:r>
                    </a:p>
                    <a:p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16 000,00</a:t>
                      </a:r>
                    </a:p>
                    <a:p>
                      <a:pPr algn="ct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15 954,36</a:t>
                      </a:r>
                    </a:p>
                    <a:p>
                      <a:pPr algn="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99,7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2797</TotalTime>
  <Words>728</Words>
  <Application>Microsoft Office PowerPoint</Application>
  <PresentationFormat>Экран (4:3)</PresentationFormat>
  <Paragraphs>230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Бюджет для граждан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Галина</dc:creator>
  <cp:lastModifiedBy>1</cp:lastModifiedBy>
  <cp:revision>23</cp:revision>
  <dcterms:created xsi:type="dcterms:W3CDTF">2018-03-07T10:41:26Z</dcterms:created>
  <dcterms:modified xsi:type="dcterms:W3CDTF">2018-04-26T13:12:13Z</dcterms:modified>
</cp:coreProperties>
</file>