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0E5"/>
    <a:srgbClr val="00FF00"/>
    <a:srgbClr val="57C75A"/>
    <a:srgbClr val="FF99FF"/>
    <a:srgbClr val="F4D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33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dirty="0" smtClean="0"/>
                      <a:t>4984,5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dirty="0" smtClean="0"/>
                      <a:t>2010,7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</a:p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019,4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2020г</a:t>
                    </a:r>
                    <a:endParaRPr lang="ru-RU" dirty="0" smtClean="0"/>
                  </a:p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081,7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4984.5</c:v>
                </c:pt>
                <c:pt idx="1">
                  <c:v>2010.7</c:v>
                </c:pt>
                <c:pt idx="2">
                  <c:v>2019.4</c:v>
                </c:pt>
                <c:pt idx="3">
                  <c:v>2081.6999999999998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безвозмездные поступления 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dirty="0" smtClean="0"/>
                      <a:t>14082,4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dirty="0" smtClean="0"/>
                      <a:t>3232,1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</a:p>
                  <a:p>
                    <a:r>
                      <a:rPr lang="ru-RU" dirty="0" smtClean="0"/>
                      <a:t>2417,9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1533065146622677E-1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2020г</a:t>
                    </a:r>
                  </a:p>
                  <a:p>
                    <a:r>
                      <a:rPr lang="ru-RU" dirty="0" smtClean="0"/>
                      <a:t>2234,0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14082.4</c:v>
                </c:pt>
                <c:pt idx="1">
                  <c:v>3232.1</c:v>
                </c:pt>
                <c:pt idx="2">
                  <c:v>2417.9</c:v>
                </c:pt>
                <c:pt idx="3">
                  <c:v>2234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gapWidth val="55"/>
        <c:gapDepth val="55"/>
        <c:shape val="box"/>
        <c:axId val="84191104"/>
        <c:axId val="84192640"/>
        <c:axId val="0"/>
      </c:bar3DChart>
      <c:catAx>
        <c:axId val="84191104"/>
        <c:scaling>
          <c:orientation val="minMax"/>
        </c:scaling>
        <c:delete val="1"/>
        <c:axPos val="b"/>
        <c:majorTickMark val="none"/>
        <c:minorTickMark val="cross"/>
        <c:tickLblPos val="none"/>
        <c:crossAx val="84192640"/>
        <c:crosses val="autoZero"/>
        <c:auto val="1"/>
        <c:lblAlgn val="ctr"/>
        <c:lblOffset val="100"/>
        <c:noMultiLvlLbl val="1"/>
      </c:catAx>
      <c:valAx>
        <c:axId val="8419264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one"/>
        <c:crossAx val="84191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75172289018477"/>
          <c:y val="0"/>
          <c:w val="0.34596969823431928"/>
          <c:h val="0.25591959893205107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1940436351706037"/>
          <c:y val="6.3593750000000004E-2"/>
          <c:w val="0.70099868766404316"/>
          <c:h val="0.80511220472440947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666.4</c:v>
                </c:pt>
                <c:pt idx="1">
                  <c:v>935.9</c:v>
                </c:pt>
                <c:pt idx="2">
                  <c:v>930.1</c:v>
                </c:pt>
                <c:pt idx="3">
                  <c:v>962.8</c:v>
                </c:pt>
              </c:numCache>
            </c:numRef>
          </c:val>
        </c:ser>
        <c:shape val="box"/>
        <c:axId val="111907200"/>
        <c:axId val="111908736"/>
        <c:axId val="111248256"/>
      </c:bar3DChart>
      <c:catAx>
        <c:axId val="111907200"/>
        <c:scaling>
          <c:orientation val="minMax"/>
        </c:scaling>
        <c:delete val="1"/>
        <c:axPos val="b"/>
        <c:majorTickMark val="cross"/>
        <c:minorTickMark val="cross"/>
        <c:tickLblPos val="none"/>
        <c:crossAx val="111908736"/>
        <c:crosses val="autoZero"/>
        <c:auto val="1"/>
        <c:lblAlgn val="ctr"/>
        <c:lblOffset val="100"/>
        <c:noMultiLvlLbl val="1"/>
      </c:catAx>
      <c:valAx>
        <c:axId val="11190873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111907200"/>
        <c:crosses val="autoZero"/>
        <c:crossBetween val="between"/>
      </c:valAx>
      <c:serAx>
        <c:axId val="111248256"/>
        <c:scaling>
          <c:orientation val="minMax"/>
        </c:scaling>
        <c:delete val="1"/>
        <c:axPos val="b"/>
        <c:majorTickMark val="cross"/>
        <c:minorTickMark val="cross"/>
        <c:tickLblPos val="none"/>
        <c:crossAx val="111908736"/>
        <c:crosses val="autoZero"/>
      </c:serAx>
    </c:plotArea>
    <c:legend>
      <c:legendPos val="r"/>
      <c:layout/>
      <c:overlay val="1"/>
    </c:legend>
    <c:plotVisOnly val="1"/>
    <c:dispBlanksAs val="zero"/>
    <c:showDLblsOverMax val="1"/>
  </c:chart>
  <c:spPr>
    <a:solidFill>
      <a:schemeClr val="accent4">
        <a:lumMod val="5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32900153105861774"/>
          <c:y val="2.748147574919229E-2"/>
          <c:w val="0.66791204918829594"/>
          <c:h val="0.63299831685658492"/>
        </c:manualLayout>
      </c:layout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межбюджетные трасферты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11188.2</c:v>
                </c:pt>
                <c:pt idx="1">
                  <c:v>171.8</c:v>
                </c:pt>
                <c:pt idx="2">
                  <c:v>189.3</c:v>
                </c:pt>
                <c:pt idx="3">
                  <c:v>217.8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69.5</c:v>
                </c:pt>
                <c:pt idx="1">
                  <c:v>76</c:v>
                </c:pt>
                <c:pt idx="2">
                  <c:v>76.8</c:v>
                </c:pt>
                <c:pt idx="3">
                  <c:v>79.599999999999994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2824.7</c:v>
                </c:pt>
                <c:pt idx="1">
                  <c:v>2984.3</c:v>
                </c:pt>
                <c:pt idx="2">
                  <c:v>2151.8000000000002</c:v>
                </c:pt>
                <c:pt idx="3">
                  <c:v>1936.6</c:v>
                </c:pt>
              </c:numCache>
            </c:numRef>
          </c:val>
        </c:ser>
        <c:gapWidth val="95"/>
        <c:gapDepth val="95"/>
        <c:shape val="cylinder"/>
        <c:axId val="112739840"/>
        <c:axId val="112741376"/>
        <c:axId val="0"/>
      </c:bar3DChart>
      <c:catAx>
        <c:axId val="112739840"/>
        <c:scaling>
          <c:orientation val="minMax"/>
        </c:scaling>
        <c:axPos val="b"/>
        <c:majorTickMark val="none"/>
        <c:tickLblPos val="nextTo"/>
        <c:crossAx val="112741376"/>
        <c:crosses val="autoZero"/>
        <c:auto val="1"/>
        <c:lblAlgn val="ctr"/>
        <c:lblOffset val="100"/>
        <c:noMultiLvlLbl val="1"/>
      </c:catAx>
      <c:valAx>
        <c:axId val="11274137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12739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0.10485843783415962"/>
          <c:y val="3.0086217254416139E-2"/>
          <c:w val="0.89128353747448263"/>
          <c:h val="0.6599726101862577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ru-RU" sz="900" dirty="0" smtClean="0"/>
                      <a:t>2017 г</a:t>
                    </a:r>
                  </a:p>
                  <a:p>
                    <a:pPr>
                      <a:defRPr sz="900"/>
                    </a:pPr>
                    <a:r>
                      <a:rPr lang="ru-RU" sz="900" dirty="0" smtClean="0"/>
                      <a:t> 2824,7</a:t>
                    </a:r>
                    <a:endParaRPr lang="ru-RU" sz="900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 2017</a:t>
                    </a:r>
                  </a:p>
                  <a:p>
                    <a:r>
                      <a:rPr lang="ru-RU" dirty="0" smtClean="0"/>
                      <a:t>69,5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6.1728395061728392E-3"/>
                  <c:y val="7.4073814848125532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2017г</a:t>
                    </a:r>
                  </a:p>
                  <a:p>
                    <a:r>
                      <a:rPr lang="ru-RU" dirty="0" smtClean="0"/>
                      <a:t>11188,2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tx>
                <c:rich>
                  <a:bodyPr/>
                  <a:lstStyle/>
                  <a:p>
                    <a:r>
                      <a:rPr lang="ru-RU" smtClean="0"/>
                      <a:t>2016 г</a:t>
                    </a:r>
                  </a:p>
                  <a:p>
                    <a:r>
                      <a:rPr lang="ru-RU" smtClean="0"/>
                      <a:t>950,0</a:t>
                    </a:r>
                    <a:endParaRPr lang="ru-RU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</c:dLbls>
          <c:trendline>
            <c:trendlineType val="linear"/>
          </c:trendline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2824.7</c:v>
                </c:pt>
                <c:pt idx="1">
                  <c:v>69.5</c:v>
                </c:pt>
                <c:pt idx="2">
                  <c:v>11188.2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2018г</a:t>
                    </a:r>
                  </a:p>
                  <a:p>
                    <a:r>
                      <a:rPr lang="ru-RU" dirty="0" smtClean="0"/>
                      <a:t>2984,3</a:t>
                    </a:r>
                  </a:p>
                  <a:p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</a:t>
                    </a:r>
                  </a:p>
                  <a:p>
                    <a:r>
                      <a:rPr lang="ru-RU" dirty="0" smtClean="0"/>
                      <a:t>76,0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dirty="0" smtClean="0"/>
                      <a:t>171,8</a:t>
                    </a:r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2984.3</c:v>
                </c:pt>
                <c:pt idx="1">
                  <c:v>76</c:v>
                </c:pt>
                <c:pt idx="2">
                  <c:v>171.8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тыс.рублей2</c:v>
                </c:pt>
              </c:strCache>
            </c:strRef>
          </c:tx>
          <c:dLbls>
            <c:dLbl>
              <c:idx val="0"/>
              <c:layout>
                <c:manualLayout>
                  <c:x val="-4.6296296296296372E-3"/>
                  <c:y val="-1.728408455069079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</a:p>
                  <a:p>
                    <a:r>
                      <a:rPr lang="ru-RU" sz="900" dirty="0" smtClean="0"/>
                      <a:t>2151,8</a:t>
                    </a:r>
                    <a:endParaRPr lang="ru-RU" sz="900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2019</a:t>
                    </a:r>
                  </a:p>
                  <a:p>
                    <a:r>
                      <a:rPr lang="ru-RU" dirty="0" smtClean="0"/>
                      <a:t>76,8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4.6296296296296372E-3"/>
                  <c:y val="-4.9382543232083633E-3"/>
                </c:manualLayout>
              </c:layout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2019г</a:t>
                    </a:r>
                  </a:p>
                  <a:p>
                    <a:r>
                      <a:rPr lang="ru-RU" dirty="0" smtClean="0"/>
                      <a:t>189,3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2151.8000000000002</c:v>
                </c:pt>
                <c:pt idx="1">
                  <c:v>76.8</c:v>
                </c:pt>
                <c:pt idx="2">
                  <c:v>189.3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тыс.рублей3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2020г</a:t>
                    </a:r>
                  </a:p>
                  <a:p>
                    <a:r>
                      <a:rPr lang="ru-RU" dirty="0" smtClean="0"/>
                      <a:t>1936,6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</a:t>
                    </a:r>
                  </a:p>
                  <a:p>
                    <a:r>
                      <a:rPr lang="ru-RU" dirty="0" smtClean="0"/>
                      <a:t>79,6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2020г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217,8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1936.6</c:v>
                </c:pt>
                <c:pt idx="1">
                  <c:v>79.599999999999994</c:v>
                </c:pt>
                <c:pt idx="2">
                  <c:v>217.8</c:v>
                </c:pt>
              </c:numCache>
            </c:numRef>
          </c:val>
        </c:ser>
        <c:gapWidth val="100"/>
        <c:axId val="113276416"/>
        <c:axId val="113277952"/>
      </c:barChart>
      <c:catAx>
        <c:axId val="113276416"/>
        <c:scaling>
          <c:orientation val="minMax"/>
        </c:scaling>
        <c:axPos val="b"/>
        <c:tickLblPos val="nextTo"/>
        <c:crossAx val="113277952"/>
        <c:crosses val="autoZero"/>
        <c:auto val="1"/>
        <c:lblAlgn val="ctr"/>
        <c:lblOffset val="100"/>
      </c:catAx>
      <c:valAx>
        <c:axId val="113277952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1327641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8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4760535141440659"/>
          <c:y val="5.7481354624751173E-2"/>
          <c:w val="0.8385057596967046"/>
          <c:h val="0.64751224528655882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Лист1!$A$2:$A$8</c:f>
              <c:strCache>
                <c:ptCount val="5"/>
                <c:pt idx="0">
                  <c:v>факт 2016 года</c:v>
                </c:pt>
                <c:pt idx="1">
                  <c:v>план 2017 года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5218.8</c:v>
                </c:pt>
                <c:pt idx="1">
                  <c:v>4989.2</c:v>
                </c:pt>
                <c:pt idx="2">
                  <c:v>2010.7</c:v>
                </c:pt>
                <c:pt idx="3">
                  <c:v>2019.4</c:v>
                </c:pt>
                <c:pt idx="4">
                  <c:v>2081.6999999999998</c:v>
                </c:pt>
                <c:pt idx="6">
                  <c:v>0</c:v>
                </c:pt>
              </c:numCache>
            </c:numRef>
          </c:val>
        </c:ser>
        <c:shape val="cylinder"/>
        <c:axId val="109263488"/>
        <c:axId val="109269376"/>
        <c:axId val="104094336"/>
      </c:bar3DChart>
      <c:catAx>
        <c:axId val="109263488"/>
        <c:scaling>
          <c:orientation val="minMax"/>
        </c:scaling>
        <c:axPos val="b"/>
        <c:majorTickMark val="none"/>
        <c:tickLblPos val="nextTo"/>
        <c:crossAx val="109269376"/>
        <c:crosses val="autoZero"/>
        <c:auto val="1"/>
        <c:lblAlgn val="ctr"/>
        <c:lblOffset val="100"/>
        <c:noMultiLvlLbl val="1"/>
      </c:catAx>
      <c:valAx>
        <c:axId val="109269376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109263488"/>
        <c:crosses val="autoZero"/>
        <c:crossBetween val="between"/>
      </c:valAx>
      <c:serAx>
        <c:axId val="104094336"/>
        <c:scaling>
          <c:orientation val="minMax"/>
        </c:scaling>
        <c:delete val="1"/>
        <c:axPos val="b"/>
        <c:tickLblPos val="none"/>
        <c:crossAx val="109269376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6.1031340414789373E-2"/>
          <c:y val="7.0141096829144267E-2"/>
          <c:w val="0.86265432098765427"/>
          <c:h val="0.837239050445734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20,7%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64,0%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6.752720709831822E-3"/>
                  <c:y val="0.15887904586751128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13,4%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4135167606151857E-2"/>
                  <c:y val="1.2464904423627732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
</a:t>
                    </a:r>
                    <a:r>
                      <a:rPr lang="ru-RU" dirty="0" smtClean="0"/>
                      <a:t>0,2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6"/>
              <c:delete val="1"/>
            </c:dLbl>
            <c:dLblPos val="bestFit"/>
            <c:showCatName val="1"/>
            <c:showPercent val="1"/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  <c:pt idx="5">
                  <c:v>единый сельскохозяйственный налог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416.5</c:v>
                </c:pt>
                <c:pt idx="1">
                  <c:v>1287.2</c:v>
                </c:pt>
                <c:pt idx="2">
                  <c:v>3</c:v>
                </c:pt>
                <c:pt idx="3">
                  <c:v>270.3</c:v>
                </c:pt>
                <c:pt idx="4">
                  <c:v>3.7</c:v>
                </c:pt>
                <c:pt idx="5">
                  <c:v>30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3.4722222222222224E-2"/>
          <c:y val="2.4738532767692643E-2"/>
          <c:w val="0.95370370370370372"/>
          <c:h val="0.926247816460569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20,9%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63,3%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2"/>
              <c:layout>
                <c:manualLayout>
                  <c:x val="-1.0802469135802469E-2"/>
                  <c:y val="0.15913688469318954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dLblPos val="outEnd"/>
              <c:showCatName val="1"/>
              <c:showPercent val="1"/>
            </c:dLbl>
            <c:dLbl>
              <c:idx val="3"/>
              <c:layout>
                <c:manualLayout>
                  <c:x val="4.6296296296296294E-3"/>
                  <c:y val="8.09170600134861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13,9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4"/>
              <c:layout>
                <c:manualLayout>
                  <c:x val="3.395061728395057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
</a:t>
                    </a:r>
                    <a:r>
                      <a:rPr lang="ru-RU" dirty="0" smtClean="0"/>
                      <a:t>0,2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5"/>
              <c:layout>
                <c:manualLayout>
                  <c:x val="0.10802469135802471"/>
                  <c:y val="8.0917060013486267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n>
                          <a:solidFill>
                            <a:sysClr val="windowText" lastClr="000000"/>
                          </a:solidFill>
                        </a:ln>
                      </a:defRPr>
                    </a:pPr>
                    <a:r>
                      <a:rPr lang="en-US">
                        <a:ln>
                          <a:solidFill>
                            <a:sysClr val="windowText" lastClr="000000"/>
                          </a:solidFill>
                        </a:ln>
                      </a:rPr>
                      <a:t>
</a:t>
                    </a:r>
                  </a:p>
                </c:rich>
              </c:tx>
              <c:spPr/>
              <c:dLblPos val="outEnd"/>
              <c:showCatName val="1"/>
              <c:showPercent val="1"/>
            </c:dLbl>
            <c:dLbl>
              <c:idx val="6"/>
              <c:delete val="1"/>
            </c:dLbl>
            <c:dLblPos val="outEnd"/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  <c:pt idx="5">
                  <c:v>единый сельскохоз.налог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421.6</c:v>
                </c:pt>
                <c:pt idx="1">
                  <c:v>1278.5999999999999</c:v>
                </c:pt>
                <c:pt idx="2">
                  <c:v>3.1</c:v>
                </c:pt>
                <c:pt idx="3">
                  <c:v>281.10000000000002</c:v>
                </c:pt>
                <c:pt idx="4">
                  <c:v>3.8</c:v>
                </c:pt>
                <c:pt idx="5">
                  <c:v>31.2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20"/>
  <c:chart>
    <c:title>
      <c:tx>
        <c:rich>
          <a:bodyPr/>
          <a:lstStyle/>
          <a:p>
            <a:pPr>
              <a:defRPr b="0">
                <a:solidFill>
                  <a:srgbClr val="EE30E5"/>
                </a:solidFill>
              </a:defRPr>
            </a:pPr>
            <a:r>
              <a:rPr lang="ru-RU" b="0" dirty="0" smtClean="0">
                <a:solidFill>
                  <a:srgbClr val="EE30E5"/>
                </a:solidFill>
              </a:rPr>
              <a:t>Поступление налога на доходы физических лиц</a:t>
            </a:r>
          </a:p>
          <a:p>
            <a:pPr>
              <a:defRPr b="0">
                <a:solidFill>
                  <a:srgbClr val="EE30E5"/>
                </a:solidFill>
              </a:defRPr>
            </a:pPr>
            <a:endParaRPr lang="ru-RU" b="0" dirty="0">
              <a:solidFill>
                <a:srgbClr val="EE30E5"/>
              </a:solidFill>
            </a:endParaRPr>
          </a:p>
        </c:rich>
      </c:tx>
      <c:layout>
        <c:manualLayout>
          <c:xMode val="edge"/>
          <c:yMode val="edge"/>
          <c:x val="0.30923763100396251"/>
          <c:y val="1.9966334977455341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511.2</c:v>
                </c:pt>
                <c:pt idx="1">
                  <c:v>305.3</c:v>
                </c:pt>
                <c:pt idx="2">
                  <c:v>416.5</c:v>
                </c:pt>
                <c:pt idx="3">
                  <c:v>421.6</c:v>
                </c:pt>
                <c:pt idx="4">
                  <c:v>428.1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hape val="box"/>
        <c:axId val="111163264"/>
        <c:axId val="111164800"/>
        <c:axId val="0"/>
      </c:bar3DChart>
      <c:catAx>
        <c:axId val="111163264"/>
        <c:scaling>
          <c:orientation val="minMax"/>
        </c:scaling>
        <c:axPos val="b"/>
        <c:majorTickMark val="none"/>
        <c:tickLblPos val="nextTo"/>
        <c:crossAx val="111164800"/>
        <c:crosses val="autoZero"/>
        <c:auto val="1"/>
        <c:lblAlgn val="ctr"/>
        <c:lblOffset val="100"/>
        <c:noMultiLvlLbl val="1"/>
      </c:catAx>
      <c:valAx>
        <c:axId val="111164800"/>
        <c:scaling>
          <c:orientation val="minMax"/>
        </c:scaling>
        <c:axPos val="l"/>
        <c:majorGridlines/>
        <c:title>
          <c:layout/>
        </c:title>
        <c:numFmt formatCode="General" sourceLinked="1"/>
        <c:tickLblPos val="nextTo"/>
        <c:crossAx val="11116326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59,7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48.1</c:v>
                </c:pt>
                <c:pt idx="1">
                  <c:v>59.7</c:v>
                </c:pt>
                <c:pt idx="2">
                  <c:v>76</c:v>
                </c:pt>
                <c:pt idx="3">
                  <c:v>52.8</c:v>
                </c:pt>
                <c:pt idx="4">
                  <c:v>81.5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shape val="cylinder"/>
        <c:axId val="111122688"/>
        <c:axId val="111206400"/>
        <c:axId val="111160384"/>
      </c:bar3DChart>
      <c:catAx>
        <c:axId val="111122688"/>
        <c:scaling>
          <c:orientation val="minMax"/>
        </c:scaling>
        <c:axPos val="b"/>
        <c:majorTickMark val="none"/>
        <c:tickLblPos val="nextTo"/>
        <c:crossAx val="111206400"/>
        <c:crosses val="autoZero"/>
        <c:auto val="1"/>
        <c:lblAlgn val="ctr"/>
        <c:lblOffset val="100"/>
        <c:noMultiLvlLbl val="1"/>
      </c:catAx>
      <c:valAx>
        <c:axId val="111206400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11122688"/>
        <c:crosses val="autoZero"/>
        <c:crossBetween val="between"/>
      </c:valAx>
      <c:serAx>
        <c:axId val="111160384"/>
        <c:scaling>
          <c:orientation val="minMax"/>
        </c:scaling>
        <c:delete val="1"/>
        <c:axPos val="b"/>
        <c:majorTickMark val="cross"/>
        <c:minorTickMark val="cross"/>
        <c:tickLblPos val="none"/>
        <c:crossAx val="111206400"/>
        <c:crosses val="autoZero"/>
      </c:ser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Земельный налог</a:t>
            </a:r>
            <a:endParaRPr lang="ru-RU" dirty="0"/>
          </a:p>
        </c:rich>
      </c:tx>
      <c:layout>
        <c:manualLayout>
          <c:xMode val="edge"/>
          <c:yMode val="edge"/>
          <c:x val="0.31368874933508845"/>
          <c:y val="4.3242940580491961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379,3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1097.0999999999999</c:v>
                </c:pt>
                <c:pt idx="1">
                  <c:v>1379.3</c:v>
                </c:pt>
                <c:pt idx="2">
                  <c:v>1211.2</c:v>
                </c:pt>
                <c:pt idx="3">
                  <c:v>1225.8</c:v>
                </c:pt>
                <c:pt idx="4">
                  <c:v>1240.2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2016ф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6.246202528293292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</a:t>
                    </a:r>
                    <a:r>
                      <a:rPr lang="ru-RU" dirty="0" smtClean="0"/>
                      <a:t>017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1.44143135268306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2019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7777583358996613E-3"/>
                  <c:y val="3.84381694048817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2020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95"/>
        <c:gapDepth val="95"/>
        <c:shape val="cylinder"/>
        <c:axId val="109468288"/>
        <c:axId val="109470080"/>
        <c:axId val="0"/>
      </c:bar3DChart>
      <c:catAx>
        <c:axId val="109468288"/>
        <c:scaling>
          <c:orientation val="minMax"/>
        </c:scaling>
        <c:axPos val="b"/>
        <c:numFmt formatCode="General" sourceLinked="1"/>
        <c:majorTickMark val="none"/>
        <c:tickLblPos val="nextTo"/>
        <c:crossAx val="109470080"/>
        <c:crosses val="autoZero"/>
        <c:auto val="1"/>
        <c:lblAlgn val="ctr"/>
        <c:lblOffset val="100"/>
        <c:noMultiLvlLbl val="1"/>
      </c:catAx>
      <c:valAx>
        <c:axId val="109470080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0946828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1.2500000000000001E-2"/>
          <c:y val="8.9474742801234214E-2"/>
          <c:w val="0.98749999999999949"/>
          <c:h val="0.8327463906710016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22674517408814254"/>
                  <c:y val="0.1845121999761177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0111</a:t>
                    </a:r>
                    <a:r>
                      <a:rPr lang="en-US" dirty="0"/>
                      <a:t>
1
0%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1.388888888888897E-2"/>
                  <c:y val="-0.297075257346115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
0104
3989.2
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8,7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0.26593569800461159"/>
                  <c:y val="-7.582693149703458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0113</a:t>
                    </a:r>
                    <a:r>
                      <a:rPr lang="en-US" dirty="0"/>
                      <a:t>
52.9
</a:t>
                    </a:r>
                    <a:r>
                      <a:rPr lang="en-US" sz="1400" dirty="0" smtClean="0"/>
                      <a:t>1</a:t>
                    </a:r>
                    <a:r>
                      <a:rPr lang="ru-RU" sz="1400" dirty="0" smtClean="0"/>
                      <a:t>,3</a:t>
                    </a:r>
                    <a:r>
                      <a:rPr lang="en-US" sz="1400" dirty="0" smtClean="0"/>
                      <a:t>%</a:t>
                    </a:r>
                    <a:endParaRPr lang="en-US" sz="1400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0.22674517408814254"/>
                  <c:y val="-1.263782191617242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Лист1!$A$2:$A$4</c:f>
              <c:strCache>
                <c:ptCount val="3"/>
                <c:pt idx="0">
                  <c:v>0111</c:v>
                </c:pt>
                <c:pt idx="1">
                  <c:v>0104</c:v>
                </c:pt>
                <c:pt idx="2">
                  <c:v>0113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3989.2</c:v>
                </c:pt>
                <c:pt idx="2">
                  <c:v>52.9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title>
      <c:layout/>
      <c:overlay val="1"/>
    </c:title>
    <c:plotArea>
      <c:layout>
        <c:manualLayout>
          <c:layoutTarget val="inner"/>
          <c:xMode val="edge"/>
          <c:yMode val="edge"/>
          <c:x val="7.9271272041147173E-2"/>
          <c:y val="8.0277443377474306E-2"/>
          <c:w val="0.80120616531448041"/>
          <c:h val="0.7967787452056325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dLbls>
            <c:showLegendKey val="1"/>
            <c:showVal val="1"/>
            <c:showCatName val="1"/>
            <c:showSerName val="1"/>
          </c:dLbls>
          <c:cat>
            <c:strRef>
              <c:f>Лист1!$A$2:$A$4</c:f>
              <c:strCache>
                <c:ptCount val="3"/>
                <c:pt idx="0">
                  <c:v>СДК 2018</c:v>
                </c:pt>
                <c:pt idx="1">
                  <c:v>СДК 2019</c:v>
                </c:pt>
                <c:pt idx="2">
                  <c:v>СДК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935.9</c:v>
                </c:pt>
                <c:pt idx="1">
                  <c:v>930.1</c:v>
                </c:pt>
                <c:pt idx="2">
                  <c:v>962.8</c:v>
                </c:pt>
              </c:numCache>
            </c:numRef>
          </c:val>
        </c:ser>
        <c:gapWidth val="100"/>
        <c:axId val="111838720"/>
        <c:axId val="111840256"/>
      </c:barChart>
      <c:catAx>
        <c:axId val="111838720"/>
        <c:scaling>
          <c:orientation val="minMax"/>
        </c:scaling>
        <c:axPos val="b"/>
        <c:tickLblPos val="nextTo"/>
        <c:crossAx val="111840256"/>
        <c:crosses val="autoZero"/>
        <c:auto val="1"/>
        <c:lblAlgn val="ctr"/>
        <c:lblOffset val="100"/>
      </c:catAx>
      <c:valAx>
        <c:axId val="111840256"/>
        <c:scaling>
          <c:orientation val="minMax"/>
        </c:scaling>
        <c:axPos val="l"/>
        <c:majorGridlines/>
        <c:numFmt formatCode="General" sourceLinked="1"/>
        <c:tickLblPos val="nextTo"/>
        <c:crossAx val="11183872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9F2D9-2A98-4EB0-B2E8-39DCCDEA5BDB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258FF-48F5-408F-B1BD-2D4C8F6E999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dirty="0"/>
        </a:p>
      </dgm:t>
    </dgm:pt>
    <dgm:pt modelId="{7A166E8C-D154-4B9F-87CF-DB308D880F12}" type="parTrans" cxnId="{E8964598-5BFA-4E06-848A-6D96C9F75D75}">
      <dgm:prSet/>
      <dgm:spPr/>
      <dgm:t>
        <a:bodyPr/>
        <a:lstStyle/>
        <a:p>
          <a:endParaRPr lang="ru-RU"/>
        </a:p>
      </dgm:t>
    </dgm:pt>
    <dgm:pt modelId="{3A82D11D-0B47-4714-B178-D96FCAE2FF64}" type="sibTrans" cxnId="{E8964598-5BFA-4E06-848A-6D96C9F75D75}">
      <dgm:prSet/>
      <dgm:spPr/>
      <dgm:t>
        <a:bodyPr/>
        <a:lstStyle/>
        <a:p>
          <a:endParaRPr lang="ru-RU"/>
        </a:p>
      </dgm:t>
    </dgm:pt>
    <dgm:pt modelId="{F98FB74D-CDD7-4F6A-925D-19A6AEE1F19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прозрачности  и открытости бюджетного процесса </a:t>
          </a:r>
          <a:endParaRPr lang="ru-RU" dirty="0"/>
        </a:p>
      </dgm:t>
    </dgm:pt>
    <dgm:pt modelId="{BA83A90D-7E71-408A-9507-6D991FE0FAD0}" type="parTrans" cxnId="{C4420884-8432-4913-A1C9-22C53E624C5A}">
      <dgm:prSet/>
      <dgm:spPr/>
      <dgm:t>
        <a:bodyPr/>
        <a:lstStyle/>
        <a:p>
          <a:endParaRPr lang="ru-RU"/>
        </a:p>
      </dgm:t>
    </dgm:pt>
    <dgm:pt modelId="{13C25D67-5198-48D1-B3E0-1B881BA2F47A}" type="sibTrans" cxnId="{C4420884-8432-4913-A1C9-22C53E624C5A}">
      <dgm:prSet/>
      <dgm:spPr/>
      <dgm:t>
        <a:bodyPr/>
        <a:lstStyle/>
        <a:p>
          <a:endParaRPr lang="ru-RU"/>
        </a:p>
      </dgm:t>
    </dgm:pt>
    <dgm:pt modelId="{46EB19B5-C096-41B0-BF30-B27CEA1D24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эффективности и оптимизация структуры бюджетных расходов </a:t>
          </a:r>
          <a:endParaRPr lang="ru-RU" dirty="0"/>
        </a:p>
      </dgm:t>
    </dgm:pt>
    <dgm:pt modelId="{AC184F84-A24C-48A1-9ABE-ACE32451344D}" type="sibTrans" cxnId="{45BFAA75-B18D-4330-B289-7735D12373A8}">
      <dgm:prSet/>
      <dgm:spPr/>
      <dgm:t>
        <a:bodyPr/>
        <a:lstStyle/>
        <a:p>
          <a:endParaRPr lang="ru-RU"/>
        </a:p>
      </dgm:t>
    </dgm:pt>
    <dgm:pt modelId="{602643F6-C561-4A9D-A4EF-11251D38A22D}" type="parTrans" cxnId="{45BFAA75-B18D-4330-B289-7735D12373A8}">
      <dgm:prSet/>
      <dgm:spPr/>
      <dgm:t>
        <a:bodyPr/>
        <a:lstStyle/>
        <a:p>
          <a:endParaRPr lang="ru-RU"/>
        </a:p>
      </dgm:t>
    </dgm:pt>
    <dgm:pt modelId="{B4250FF1-0AFB-4D7E-842A-E5F59CBE590E}" type="pres">
      <dgm:prSet presAssocID="{CB59F2D9-2A98-4EB0-B2E8-39DCCDEA5B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40C8B-3D2A-4232-92D3-3A85BF234D12}" type="pres">
      <dgm:prSet presAssocID="{4F6258FF-48F5-408F-B1BD-2D4C8F6E9994}" presName="parentLin" presStyleCnt="0"/>
      <dgm:spPr/>
    </dgm:pt>
    <dgm:pt modelId="{0603ADFF-1596-4B14-AA3D-41E58E57544E}" type="pres">
      <dgm:prSet presAssocID="{4F6258FF-48F5-408F-B1BD-2D4C8F6E999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80BF51-FF21-4F30-84A5-029524E91838}" type="pres">
      <dgm:prSet presAssocID="{4F6258FF-48F5-408F-B1BD-2D4C8F6E99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D28A9-AC93-43CC-AAC9-2A348DB7214A}" type="pres">
      <dgm:prSet presAssocID="{4F6258FF-48F5-408F-B1BD-2D4C8F6E9994}" presName="negativeSpace" presStyleCnt="0"/>
      <dgm:spPr/>
    </dgm:pt>
    <dgm:pt modelId="{FA9DFD90-62A4-431D-BAC3-DF57D55A57A0}" type="pres">
      <dgm:prSet presAssocID="{4F6258FF-48F5-408F-B1BD-2D4C8F6E9994}" presName="childText" presStyleLbl="conFgAcc1" presStyleIdx="0" presStyleCnt="3">
        <dgm:presLayoutVars>
          <dgm:bulletEnabled val="1"/>
        </dgm:presLayoutVars>
      </dgm:prSet>
      <dgm:spPr/>
    </dgm:pt>
    <dgm:pt modelId="{84D40BE1-534A-4EFF-B5B0-9C5B1EFDA8E7}" type="pres">
      <dgm:prSet presAssocID="{3A82D11D-0B47-4714-B178-D96FCAE2FF64}" presName="spaceBetweenRectangles" presStyleCnt="0"/>
      <dgm:spPr/>
    </dgm:pt>
    <dgm:pt modelId="{28A2D998-74D7-4C7D-A2BE-ECA897896779}" type="pres">
      <dgm:prSet presAssocID="{46EB19B5-C096-41B0-BF30-B27CEA1D24B2}" presName="parentLin" presStyleCnt="0"/>
      <dgm:spPr/>
    </dgm:pt>
    <dgm:pt modelId="{0D682BC1-9B35-4723-9234-286F9E0B2A20}" type="pres">
      <dgm:prSet presAssocID="{46EB19B5-C096-41B0-BF30-B27CEA1D24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FC2021-B1B1-470D-9AA9-33A49C348D2B}" type="pres">
      <dgm:prSet presAssocID="{46EB19B5-C096-41B0-BF30-B27CEA1D24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0922C-7CAA-47FD-8D14-9CB1460E8182}" type="pres">
      <dgm:prSet presAssocID="{46EB19B5-C096-41B0-BF30-B27CEA1D24B2}" presName="negativeSpace" presStyleCnt="0"/>
      <dgm:spPr/>
    </dgm:pt>
    <dgm:pt modelId="{AE78B86C-A696-43AD-91DB-4DE76DBF27CC}" type="pres">
      <dgm:prSet presAssocID="{46EB19B5-C096-41B0-BF30-B27CEA1D24B2}" presName="childText" presStyleLbl="conFgAcc1" presStyleIdx="1" presStyleCnt="3">
        <dgm:presLayoutVars>
          <dgm:bulletEnabled val="1"/>
        </dgm:presLayoutVars>
      </dgm:prSet>
      <dgm:spPr/>
    </dgm:pt>
    <dgm:pt modelId="{E63FD2D5-98A4-4FC1-8882-CBD503A10BFB}" type="pres">
      <dgm:prSet presAssocID="{AC184F84-A24C-48A1-9ABE-ACE32451344D}" presName="spaceBetweenRectangles" presStyleCnt="0"/>
      <dgm:spPr/>
    </dgm:pt>
    <dgm:pt modelId="{357DBE4B-2D5F-4815-BA0B-67D4D7CFA0EA}" type="pres">
      <dgm:prSet presAssocID="{F98FB74D-CDD7-4F6A-925D-19A6AEE1F19A}" presName="parentLin" presStyleCnt="0"/>
      <dgm:spPr/>
    </dgm:pt>
    <dgm:pt modelId="{CDC4E215-94EA-45E9-A5F5-66EECAD1F6ED}" type="pres">
      <dgm:prSet presAssocID="{F98FB74D-CDD7-4F6A-925D-19A6AEE1F1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446243-E24B-4DB0-B778-3A651140464D}" type="pres">
      <dgm:prSet presAssocID="{F98FB74D-CDD7-4F6A-925D-19A6AEE1F1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B1AB-72FA-4AEE-A1D3-2226C40BD3EC}" type="pres">
      <dgm:prSet presAssocID="{F98FB74D-CDD7-4F6A-925D-19A6AEE1F19A}" presName="negativeSpace" presStyleCnt="0"/>
      <dgm:spPr/>
    </dgm:pt>
    <dgm:pt modelId="{D38AF840-5623-4B5B-9C46-5433C98ABEE7}" type="pres">
      <dgm:prSet presAssocID="{F98FB74D-CDD7-4F6A-925D-19A6AEE1F1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C1CA9C-FABC-4812-958A-82C44B9C3EF0}" type="presOf" srcId="{4F6258FF-48F5-408F-B1BD-2D4C8F6E9994}" destId="{8080BF51-FF21-4F30-84A5-029524E91838}" srcOrd="1" destOrd="0" presId="urn:microsoft.com/office/officeart/2005/8/layout/list1"/>
    <dgm:cxn modelId="{0541B34E-04D2-4693-B8BE-2C11077F8984}" type="presOf" srcId="{F98FB74D-CDD7-4F6A-925D-19A6AEE1F19A}" destId="{CDC4E215-94EA-45E9-A5F5-66EECAD1F6ED}" srcOrd="0" destOrd="0" presId="urn:microsoft.com/office/officeart/2005/8/layout/list1"/>
    <dgm:cxn modelId="{2623BB5C-C7BA-4F71-A698-ABE0B652D0B2}" type="presOf" srcId="{46EB19B5-C096-41B0-BF30-B27CEA1D24B2}" destId="{E2FC2021-B1B1-470D-9AA9-33A49C348D2B}" srcOrd="1" destOrd="0" presId="urn:microsoft.com/office/officeart/2005/8/layout/list1"/>
    <dgm:cxn modelId="{45BFAA75-B18D-4330-B289-7735D12373A8}" srcId="{CB59F2D9-2A98-4EB0-B2E8-39DCCDEA5BDB}" destId="{46EB19B5-C096-41B0-BF30-B27CEA1D24B2}" srcOrd="1" destOrd="0" parTransId="{602643F6-C561-4A9D-A4EF-11251D38A22D}" sibTransId="{AC184F84-A24C-48A1-9ABE-ACE32451344D}"/>
    <dgm:cxn modelId="{B7806FC9-FDF5-4684-867E-8D99DEEBDD75}" type="presOf" srcId="{CB59F2D9-2A98-4EB0-B2E8-39DCCDEA5BDB}" destId="{B4250FF1-0AFB-4D7E-842A-E5F59CBE590E}" srcOrd="0" destOrd="0" presId="urn:microsoft.com/office/officeart/2005/8/layout/list1"/>
    <dgm:cxn modelId="{B06465B4-2605-47CB-868B-648A068CBA0C}" type="presOf" srcId="{4F6258FF-48F5-408F-B1BD-2D4C8F6E9994}" destId="{0603ADFF-1596-4B14-AA3D-41E58E57544E}" srcOrd="0" destOrd="0" presId="urn:microsoft.com/office/officeart/2005/8/layout/list1"/>
    <dgm:cxn modelId="{C4420884-8432-4913-A1C9-22C53E624C5A}" srcId="{CB59F2D9-2A98-4EB0-B2E8-39DCCDEA5BDB}" destId="{F98FB74D-CDD7-4F6A-925D-19A6AEE1F19A}" srcOrd="2" destOrd="0" parTransId="{BA83A90D-7E71-408A-9507-6D991FE0FAD0}" sibTransId="{13C25D67-5198-48D1-B3E0-1B881BA2F47A}"/>
    <dgm:cxn modelId="{966A34CF-487C-4FCD-8065-838F6451AD78}" type="presOf" srcId="{46EB19B5-C096-41B0-BF30-B27CEA1D24B2}" destId="{0D682BC1-9B35-4723-9234-286F9E0B2A20}" srcOrd="0" destOrd="0" presId="urn:microsoft.com/office/officeart/2005/8/layout/list1"/>
    <dgm:cxn modelId="{09C2C276-8305-4CF0-B581-A0A3D4CD7E78}" type="presOf" srcId="{F98FB74D-CDD7-4F6A-925D-19A6AEE1F19A}" destId="{71446243-E24B-4DB0-B778-3A651140464D}" srcOrd="1" destOrd="0" presId="urn:microsoft.com/office/officeart/2005/8/layout/list1"/>
    <dgm:cxn modelId="{E8964598-5BFA-4E06-848A-6D96C9F75D75}" srcId="{CB59F2D9-2A98-4EB0-B2E8-39DCCDEA5BDB}" destId="{4F6258FF-48F5-408F-B1BD-2D4C8F6E9994}" srcOrd="0" destOrd="0" parTransId="{7A166E8C-D154-4B9F-87CF-DB308D880F12}" sibTransId="{3A82D11D-0B47-4714-B178-D96FCAE2FF64}"/>
    <dgm:cxn modelId="{70919BE5-8745-4969-B7BB-7F8C83B82B9D}" type="presParOf" srcId="{B4250FF1-0AFB-4D7E-842A-E5F59CBE590E}" destId="{C9340C8B-3D2A-4232-92D3-3A85BF234D12}" srcOrd="0" destOrd="0" presId="urn:microsoft.com/office/officeart/2005/8/layout/list1"/>
    <dgm:cxn modelId="{95984362-F44E-4018-96B9-4A4860B6EA22}" type="presParOf" srcId="{C9340C8B-3D2A-4232-92D3-3A85BF234D12}" destId="{0603ADFF-1596-4B14-AA3D-41E58E57544E}" srcOrd="0" destOrd="0" presId="urn:microsoft.com/office/officeart/2005/8/layout/list1"/>
    <dgm:cxn modelId="{1A7165DE-BB4D-44BC-A89F-C28119C77F0E}" type="presParOf" srcId="{C9340C8B-3D2A-4232-92D3-3A85BF234D12}" destId="{8080BF51-FF21-4F30-84A5-029524E91838}" srcOrd="1" destOrd="0" presId="urn:microsoft.com/office/officeart/2005/8/layout/list1"/>
    <dgm:cxn modelId="{8AF686ED-60CA-4CBE-AEB1-E90E45F621F3}" type="presParOf" srcId="{B4250FF1-0AFB-4D7E-842A-E5F59CBE590E}" destId="{3AED28A9-AC93-43CC-AAC9-2A348DB7214A}" srcOrd="1" destOrd="0" presId="urn:microsoft.com/office/officeart/2005/8/layout/list1"/>
    <dgm:cxn modelId="{4CE07873-5E9D-4810-B14E-EBA6EA9C682F}" type="presParOf" srcId="{B4250FF1-0AFB-4D7E-842A-E5F59CBE590E}" destId="{FA9DFD90-62A4-431D-BAC3-DF57D55A57A0}" srcOrd="2" destOrd="0" presId="urn:microsoft.com/office/officeart/2005/8/layout/list1"/>
    <dgm:cxn modelId="{BDFD9928-7CD5-427E-B7B6-2B889C3D58FD}" type="presParOf" srcId="{B4250FF1-0AFB-4D7E-842A-E5F59CBE590E}" destId="{84D40BE1-534A-4EFF-B5B0-9C5B1EFDA8E7}" srcOrd="3" destOrd="0" presId="urn:microsoft.com/office/officeart/2005/8/layout/list1"/>
    <dgm:cxn modelId="{58CD0AFA-BA19-4A7F-97D1-7893BAEC2F40}" type="presParOf" srcId="{B4250FF1-0AFB-4D7E-842A-E5F59CBE590E}" destId="{28A2D998-74D7-4C7D-A2BE-ECA897896779}" srcOrd="4" destOrd="0" presId="urn:microsoft.com/office/officeart/2005/8/layout/list1"/>
    <dgm:cxn modelId="{E311565A-F33D-4945-8227-D0E3D2E2EA60}" type="presParOf" srcId="{28A2D998-74D7-4C7D-A2BE-ECA897896779}" destId="{0D682BC1-9B35-4723-9234-286F9E0B2A20}" srcOrd="0" destOrd="0" presId="urn:microsoft.com/office/officeart/2005/8/layout/list1"/>
    <dgm:cxn modelId="{42E5EE0B-E36C-4001-AEA8-65B2BC6256CD}" type="presParOf" srcId="{28A2D998-74D7-4C7D-A2BE-ECA897896779}" destId="{E2FC2021-B1B1-470D-9AA9-33A49C348D2B}" srcOrd="1" destOrd="0" presId="urn:microsoft.com/office/officeart/2005/8/layout/list1"/>
    <dgm:cxn modelId="{EFBDF00D-F7ED-4286-A412-351A161351AD}" type="presParOf" srcId="{B4250FF1-0AFB-4D7E-842A-E5F59CBE590E}" destId="{50D0922C-7CAA-47FD-8D14-9CB1460E8182}" srcOrd="5" destOrd="0" presId="urn:microsoft.com/office/officeart/2005/8/layout/list1"/>
    <dgm:cxn modelId="{A71D77C3-F8BA-41E6-94C9-C2A33B8E40A8}" type="presParOf" srcId="{B4250FF1-0AFB-4D7E-842A-E5F59CBE590E}" destId="{AE78B86C-A696-43AD-91DB-4DE76DBF27CC}" srcOrd="6" destOrd="0" presId="urn:microsoft.com/office/officeart/2005/8/layout/list1"/>
    <dgm:cxn modelId="{47425DCB-27B2-495A-9CB2-E08F98A6DCA2}" type="presParOf" srcId="{B4250FF1-0AFB-4D7E-842A-E5F59CBE590E}" destId="{E63FD2D5-98A4-4FC1-8882-CBD503A10BFB}" srcOrd="7" destOrd="0" presId="urn:microsoft.com/office/officeart/2005/8/layout/list1"/>
    <dgm:cxn modelId="{74A68016-CFBF-4586-9199-CBA887449F77}" type="presParOf" srcId="{B4250FF1-0AFB-4D7E-842A-E5F59CBE590E}" destId="{357DBE4B-2D5F-4815-BA0B-67D4D7CFA0EA}" srcOrd="8" destOrd="0" presId="urn:microsoft.com/office/officeart/2005/8/layout/list1"/>
    <dgm:cxn modelId="{ACCE7AE5-1FC2-4417-AB83-5E4108D9CDF3}" type="presParOf" srcId="{357DBE4B-2D5F-4815-BA0B-67D4D7CFA0EA}" destId="{CDC4E215-94EA-45E9-A5F5-66EECAD1F6ED}" srcOrd="0" destOrd="0" presId="urn:microsoft.com/office/officeart/2005/8/layout/list1"/>
    <dgm:cxn modelId="{77A04A3F-DF49-48E8-9FCD-D896FC150698}" type="presParOf" srcId="{357DBE4B-2D5F-4815-BA0B-67D4D7CFA0EA}" destId="{71446243-E24B-4DB0-B778-3A651140464D}" srcOrd="1" destOrd="0" presId="urn:microsoft.com/office/officeart/2005/8/layout/list1"/>
    <dgm:cxn modelId="{C6586803-1F9F-46A2-BB20-3CC4601C68DF}" type="presParOf" srcId="{B4250FF1-0AFB-4D7E-842A-E5F59CBE590E}" destId="{0A9DB1AB-72FA-4AEE-A1D3-2226C40BD3EC}" srcOrd="9" destOrd="0" presId="urn:microsoft.com/office/officeart/2005/8/layout/list1"/>
    <dgm:cxn modelId="{A280C0F4-E3A8-4F0B-9AFA-A6F2F4A2CB8A}" type="presParOf" srcId="{B4250FF1-0AFB-4D7E-842A-E5F59CBE590E}" destId="{D38AF840-5623-4B5B-9C46-5433C98ABEE7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DFD90-62A4-431D-BAC3-DF57D55A57A0}">
      <dsp:nvSpPr>
        <dsp:cNvPr id="0" name=""/>
        <dsp:cNvSpPr/>
      </dsp:nvSpPr>
      <dsp:spPr>
        <a:xfrm>
          <a:off x="0" y="176247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0BF51-FF21-4F30-84A5-029524E91838}">
      <dsp:nvSpPr>
        <dsp:cNvPr id="0" name=""/>
        <dsp:cNvSpPr/>
      </dsp:nvSpPr>
      <dsp:spPr>
        <a:xfrm>
          <a:off x="411479" y="152631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sz="1600" kern="1200" dirty="0"/>
        </a:p>
      </dsp:txBody>
      <dsp:txXfrm>
        <a:off x="411479" y="1526310"/>
        <a:ext cx="5760720" cy="472320"/>
      </dsp:txXfrm>
    </dsp:sp>
    <dsp:sp modelId="{AE78B86C-A696-43AD-91DB-4DE76DBF27CC}">
      <dsp:nvSpPr>
        <dsp:cNvPr id="0" name=""/>
        <dsp:cNvSpPr/>
      </dsp:nvSpPr>
      <dsp:spPr>
        <a:xfrm>
          <a:off x="0" y="248823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2021-B1B1-470D-9AA9-33A49C348D2B}">
      <dsp:nvSpPr>
        <dsp:cNvPr id="0" name=""/>
        <dsp:cNvSpPr/>
      </dsp:nvSpPr>
      <dsp:spPr>
        <a:xfrm>
          <a:off x="411479" y="225207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эффективности и оптимизация структуры бюджетных расходов </a:t>
          </a:r>
          <a:endParaRPr lang="ru-RU" sz="1600" kern="1200" dirty="0"/>
        </a:p>
      </dsp:txBody>
      <dsp:txXfrm>
        <a:off x="411479" y="2252070"/>
        <a:ext cx="5760720" cy="472320"/>
      </dsp:txXfrm>
    </dsp:sp>
    <dsp:sp modelId="{D38AF840-5623-4B5B-9C46-5433C98ABEE7}">
      <dsp:nvSpPr>
        <dsp:cNvPr id="0" name=""/>
        <dsp:cNvSpPr/>
      </dsp:nvSpPr>
      <dsp:spPr>
        <a:xfrm>
          <a:off x="0" y="321399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46243-E24B-4DB0-B778-3A651140464D}">
      <dsp:nvSpPr>
        <dsp:cNvPr id="0" name=""/>
        <dsp:cNvSpPr/>
      </dsp:nvSpPr>
      <dsp:spPr>
        <a:xfrm>
          <a:off x="411479" y="297783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прозрачности  и открытости бюджетного процесса </a:t>
          </a:r>
          <a:endParaRPr lang="ru-RU" sz="1600" kern="1200" dirty="0"/>
        </a:p>
      </dsp:txBody>
      <dsp:txXfrm>
        <a:off x="411479" y="2977830"/>
        <a:ext cx="5760720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0.4948</cdr:x>
      <cdr:y>0</cdr:y>
    </cdr:from>
    <cdr:to>
      <cdr:x>0.63368</cdr:x>
      <cdr:y>0.09816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00313" y="0"/>
          <a:ext cx="1150871" cy="500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0.4948</cdr:x>
      <cdr:y>0.08414</cdr:y>
    </cdr:from>
    <cdr:to>
      <cdr:x>0.51216</cdr:x>
      <cdr:y>0.11218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rot="5400000" flipH="1" flipV="1">
          <a:off x="4071966" y="428628"/>
          <a:ext cx="142876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929353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chemeClr val="accent2"/>
                </a:solidFill>
              </a:rPr>
              <a:t>о </a:t>
            </a:r>
            <a:r>
              <a:rPr lang="ru-RU" i="1" dirty="0" err="1" smtClean="0">
                <a:solidFill>
                  <a:schemeClr val="accent2"/>
                </a:solidFill>
              </a:rPr>
              <a:t>бюджетЕ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</a:rPr>
              <a:t>СЕМИЧАНского</a:t>
            </a:r>
            <a:r>
              <a:rPr lang="ru-RU" i="1" dirty="0" smtClean="0">
                <a:solidFill>
                  <a:schemeClr val="accent2"/>
                </a:solidFill>
              </a:rPr>
              <a:t> сельского поселения Дубовского района на 2018год и на плановый период 2019 и 2020 годов</a:t>
            </a:r>
            <a:br>
              <a:rPr lang="ru-RU" i="1" dirty="0" smtClean="0">
                <a:solidFill>
                  <a:schemeClr val="accent2"/>
                </a:solidFill>
              </a:rPr>
            </a:b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Основные направления налоговой политики Семичанского сельского поселения </a:t>
            </a:r>
            <a:endParaRPr lang="ru-RU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9215677"/>
              </p:ext>
            </p:extLst>
          </p:nvPr>
        </p:nvGraphicFramePr>
        <p:xfrm>
          <a:off x="428625" y="1428750"/>
          <a:ext cx="82296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>Налоговые</a:t>
            </a:r>
            <a:r>
              <a:rPr lang="ru-RU" dirty="0" smtClean="0"/>
              <a:t> </a:t>
            </a:r>
            <a:r>
              <a:rPr lang="ru-RU" sz="3100" dirty="0" smtClean="0"/>
              <a:t>и неналоговые доходы местного бюджета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82921540"/>
              </p:ext>
            </p:extLst>
          </p:nvPr>
        </p:nvGraphicFramePr>
        <p:xfrm>
          <a:off x="500034" y="1857364"/>
          <a:ext cx="8229600" cy="4311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192880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2018 году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6453201"/>
              </p:ext>
            </p:extLst>
          </p:nvPr>
        </p:nvGraphicFramePr>
        <p:xfrm>
          <a:off x="285720" y="1285860"/>
          <a:ext cx="8286808" cy="509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2019-2020 годах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Динамика поступлений налога на доходы физических лиц в местный бюджет </a:t>
            </a:r>
            <a:endParaRPr lang="ru-RU" sz="3200" dirty="0"/>
          </a:p>
        </p:txBody>
      </p:sp>
      <p:pic>
        <p:nvPicPr>
          <p:cNvPr id="4" name="Содержимое 3" descr="nd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5603228" cy="4240221"/>
          </a:xfrm>
          <a:effectLst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926380577"/>
              </p:ext>
            </p:extLst>
          </p:nvPr>
        </p:nvGraphicFramePr>
        <p:xfrm>
          <a:off x="2915816" y="278092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Динамика поступлений имущественных налогов в местный бюджет                                         </a:t>
            </a:r>
            <a:r>
              <a:rPr lang="ru-RU" sz="1100" dirty="0" err="1" smtClean="0"/>
              <a:t>тыс.рублей</a:t>
            </a:r>
            <a:endParaRPr lang="ru-RU" sz="1100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24212" y="3049587"/>
            <a:ext cx="2695575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171261757"/>
              </p:ext>
            </p:extLst>
          </p:nvPr>
        </p:nvGraphicFramePr>
        <p:xfrm>
          <a:off x="214282" y="3571876"/>
          <a:ext cx="457203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3143248"/>
            <a:ext cx="443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113955127"/>
              </p:ext>
            </p:extLst>
          </p:nvPr>
        </p:nvGraphicFramePr>
        <p:xfrm>
          <a:off x="4000496" y="1071546"/>
          <a:ext cx="457203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 descr="48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000108"/>
            <a:ext cx="2928958" cy="1982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1600" dirty="0" smtClean="0"/>
              <a:t>Доля муниципальных программ в общем объеме расходов , запланированных на реализацию муниципальных программ Семичанского сельского поселения в 2018  году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748464" cy="525658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196752"/>
            <a:ext cx="2643206" cy="87492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Управление муниципальным имуществом  1,2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04864"/>
            <a:ext cx="2643206" cy="866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Муниципальная политика 1,2%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качественными жилищно-коммунальными  услугами населения 1,8%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2204864"/>
            <a:ext cx="2500330" cy="86694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культуры 14,6%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3356992"/>
            <a:ext cx="2357454" cy="8640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Содействие занятости населения 0,4%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1196752"/>
            <a:ext cx="2500330" cy="87492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Охрана окружающей среды 0,1%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84168" y="1196752"/>
            <a:ext cx="2428892" cy="8034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 транспортной системы  1,1%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8992" y="2204864"/>
            <a:ext cx="2500330" cy="8669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преступности 0,3%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Энергоэффективность  0,1%</a:t>
            </a:r>
            <a:endParaRPr lang="ru-RU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муниципальных программ Семичанского сельского поселения на 2018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9512" y="1700808"/>
            <a:ext cx="8358246" cy="48726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Всего </a:t>
            </a:r>
          </a:p>
          <a:p>
            <a:pPr algn="ctr"/>
            <a:r>
              <a:rPr lang="ru-RU" b="1" dirty="0" smtClean="0"/>
              <a:t>         </a:t>
            </a:r>
            <a:r>
              <a:rPr lang="ru-RU" b="1" dirty="0" smtClean="0"/>
              <a:t>1180,8 </a:t>
            </a:r>
            <a:r>
              <a:rPr lang="ru-RU" b="1" dirty="0" smtClean="0"/>
              <a:t>тыс.руб.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71802" y="1857364"/>
            <a:ext cx="3000396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Социальные программы </a:t>
            </a:r>
            <a:r>
              <a:rPr lang="ru-RU" dirty="0" smtClean="0"/>
              <a:t>(976,3 </a:t>
            </a:r>
            <a:r>
              <a:rPr lang="ru-RU" dirty="0" err="1" smtClean="0"/>
              <a:t>тыс.руб</a:t>
            </a:r>
            <a:r>
              <a:rPr lang="ru-RU" dirty="0" smtClean="0"/>
              <a:t>- </a:t>
            </a:r>
            <a:r>
              <a:rPr lang="ru-RU" dirty="0" smtClean="0"/>
              <a:t>82,7%)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85786" y="3143248"/>
            <a:ext cx="2928958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Инфраструктурные программы (</a:t>
            </a:r>
            <a:r>
              <a:rPr lang="ru-RU" dirty="0" smtClean="0"/>
              <a:t>157,6 </a:t>
            </a:r>
            <a:r>
              <a:rPr lang="ru-RU" dirty="0" smtClean="0"/>
              <a:t>тыс.руб</a:t>
            </a:r>
            <a:r>
              <a:rPr lang="ru-RU" dirty="0" smtClean="0"/>
              <a:t>.-13,3%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724128" y="2996952"/>
            <a:ext cx="2776962" cy="18722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Поддержка отраслей экономики </a:t>
            </a:r>
            <a:r>
              <a:rPr lang="ru-RU" dirty="0" smtClean="0"/>
              <a:t>(29,5 тыс.руб-2,5%)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347864" y="4509120"/>
            <a:ext cx="3152962" cy="14202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Противодействие преступности и защита от ЧС (17,4тыс.руб..-</a:t>
            </a:r>
            <a:r>
              <a:rPr lang="ru-RU" dirty="0" smtClean="0"/>
              <a:t>1,5%)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/>
              <a:t>Расходы местного бюджета ,формируемые в рамках муниципальных программ Семичанского сельского поселения и </a:t>
            </a:r>
            <a:r>
              <a:rPr lang="ru-RU" sz="2400" dirty="0" err="1" smtClean="0"/>
              <a:t>непрограммные</a:t>
            </a:r>
            <a:r>
              <a:rPr lang="ru-RU" sz="2400" dirty="0" smtClean="0"/>
              <a:t> расходы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9505056" cy="5312394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    2017</a:t>
            </a:r>
            <a:r>
              <a:rPr lang="ru-RU" dirty="0" smtClean="0"/>
              <a:t>                        </a:t>
            </a:r>
            <a:r>
              <a:rPr lang="ru-RU" sz="1600" dirty="0" smtClean="0"/>
              <a:t>2018                                2019                                   2020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395536" y="1916832"/>
            <a:ext cx="1584176" cy="1583606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15705,8 </a:t>
            </a:r>
            <a:r>
              <a:rPr lang="ru-RU" sz="1600" dirty="0" smtClean="0"/>
              <a:t>тыс.рублей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5076056" y="1844824"/>
            <a:ext cx="1440160" cy="14401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930,1</a:t>
            </a:r>
            <a:endParaRPr lang="ru-RU" dirty="0" smtClean="0"/>
          </a:p>
          <a:p>
            <a:pPr algn="ctr"/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27584" y="3068960"/>
            <a:ext cx="1656184" cy="171736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4476,1</a:t>
            </a:r>
            <a:r>
              <a:rPr lang="ru-RU" i="1" dirty="0" smtClean="0"/>
              <a:t> тыс.рублей</a:t>
            </a:r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2915816" y="3068960"/>
            <a:ext cx="1728192" cy="172819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4062,0 </a:t>
            </a:r>
            <a:r>
              <a:rPr lang="ru-RU" i="1" dirty="0" smtClean="0"/>
              <a:t>тыс.рублей</a:t>
            </a:r>
            <a:endParaRPr lang="ru-RU" i="1" dirty="0"/>
          </a:p>
        </p:txBody>
      </p:sp>
      <p:sp>
        <p:nvSpPr>
          <p:cNvPr id="10" name="Овал 9"/>
          <p:cNvSpPr/>
          <p:nvPr/>
        </p:nvSpPr>
        <p:spPr>
          <a:xfrm>
            <a:off x="785786" y="4929198"/>
            <a:ext cx="357190" cy="35719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5572140"/>
            <a:ext cx="357190" cy="35719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14414" y="4786322"/>
            <a:ext cx="66699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600" dirty="0" smtClean="0"/>
              <a:t>расходы местного бюджета ,формируемые в рамках муниципальных программ  Семичанского сельского поселения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50070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Непрограммные</a:t>
            </a:r>
            <a:r>
              <a:rPr lang="ru-RU" dirty="0" smtClean="0"/>
              <a:t> расходы местного бюджета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555776" y="1844824"/>
            <a:ext cx="1584176" cy="15925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1180,8тыс.рублей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4048" y="3140968"/>
            <a:ext cx="1728192" cy="1656184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3451,8 </a:t>
            </a:r>
            <a:r>
              <a:rPr lang="ru-RU" i="1" dirty="0" smtClean="0"/>
              <a:t>тыс.рублей</a:t>
            </a:r>
            <a:endParaRPr lang="ru-RU" i="1" dirty="0"/>
          </a:p>
        </p:txBody>
      </p:sp>
      <p:sp>
        <p:nvSpPr>
          <p:cNvPr id="18" name="Овал 17"/>
          <p:cNvSpPr/>
          <p:nvPr/>
        </p:nvSpPr>
        <p:spPr>
          <a:xfrm>
            <a:off x="7380312" y="1988840"/>
            <a:ext cx="1440160" cy="1368152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962,8 </a:t>
            </a:r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7308304" y="3429000"/>
            <a:ext cx="1656184" cy="1584176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3352,9 </a:t>
            </a:r>
            <a:r>
              <a:rPr lang="ru-RU" i="1" dirty="0" smtClean="0"/>
              <a:t>тыс.рублей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Раздел «Общегосударственные вопросы»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85860"/>
            <a:ext cx="4246762" cy="35833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Резервный фонд Семичанского сельского поселения – 1,0 тыс.рублей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на функционирование исполнительного органа власти местных администраторов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3989,2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тыс.рублей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-Другие  общегосударственные вопросы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52,9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206674037"/>
              </p:ext>
            </p:extLst>
          </p:nvPr>
        </p:nvGraphicFramePr>
        <p:xfrm>
          <a:off x="4607189" y="1428736"/>
          <a:ext cx="4536811" cy="50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ned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0850362" flipV="1">
            <a:off x="174625" y="4441825"/>
            <a:ext cx="2740025" cy="22288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такое «Бюджет для граждан?»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  <a:defRPr/>
            </a:pPr>
            <a:r>
              <a:rPr lang="ru-RU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«</a:t>
            </a: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 для граждан» </a:t>
            </a:r>
            <a:r>
              <a:rPr lang="ru-RU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познакомит вас с положениями основного финансового документа Семичанского сельского поселения , а именно: проекта бюджета поселения на предстоящий 2018 год и на плановый период 2019 и 2020 годов</a:t>
            </a:r>
          </a:p>
          <a:p>
            <a:pPr algn="just">
              <a:buNone/>
              <a:defRPr/>
            </a:pPr>
            <a:r>
              <a:rPr lang="ru-RU" i="1" dirty="0" smtClean="0">
                <a:solidFill>
                  <a:srgbClr val="002060"/>
                </a:solidFill>
              </a:rPr>
              <a:t>Представленная информация предназначена для широкого круга пользователей и будет интересна и полезна как студентам, педагогам, врачам, молодым семьям, так и муниципальным служащим, пенсионерам и другим категориям населения, так как бюджет сельского поселения затрагивает интересы каждого жителя Семичанского сельского поселения.</a:t>
            </a:r>
          </a:p>
          <a:p>
            <a:pPr algn="just">
              <a:buNone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hlink"/>
                </a:solidFill>
              </a:rPr>
              <a:t>Мы постарались в доступной и понятной форме для граждан, показать основные показатели бюджета поселения.</a:t>
            </a:r>
          </a:p>
          <a:p>
            <a:pPr algn="ctr">
              <a:defRPr/>
            </a:pPr>
            <a:endParaRPr lang="ru-RU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howcard Gothic" pitchFamily="82" charset="0"/>
            </a:endParaRPr>
          </a:p>
          <a:p>
            <a:pPr algn="ctr">
              <a:defRPr/>
            </a:pP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howcard Gothic" pitchFamily="82" charset="0"/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в</a:t>
            </a:r>
          </a:p>
          <a:p>
            <a:pPr algn="ctr">
              <a:defRPr/>
            </a:pP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howcard Gothic" pitchFamily="82" charset="0"/>
              </a:rPr>
              <a:t>Дубовском районе и  Семичанском  сельском поселении</a:t>
            </a:r>
          </a:p>
          <a:p>
            <a:endParaRPr lang="ru-RU" dirty="0"/>
          </a:p>
        </p:txBody>
      </p:sp>
      <p:pic>
        <p:nvPicPr>
          <p:cNvPr id="4" name="Picture 25" descr="18b8088ba1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28"/>
            <a:ext cx="1748654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857232"/>
          </a:xfrm>
        </p:spPr>
        <p:txBody>
          <a:bodyPr/>
          <a:lstStyle/>
          <a:p>
            <a:r>
              <a:rPr lang="ru-RU" dirty="0" smtClean="0"/>
              <a:t>Культура ,кинематография 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785794"/>
            <a:ext cx="2400300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4071929225"/>
              </p:ext>
            </p:extLst>
          </p:nvPr>
        </p:nvGraphicFramePr>
        <p:xfrm>
          <a:off x="5143504" y="2857496"/>
          <a:ext cx="378621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428596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000108"/>
            <a:ext cx="5429288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Финансовое обеспечение выполнения  муниципального задания Семичанского СДК учреждениями культуры – </a:t>
            </a:r>
            <a:r>
              <a:rPr lang="ru-RU" dirty="0" smtClean="0"/>
              <a:t>935,9 </a:t>
            </a:r>
            <a:r>
              <a:rPr lang="ru-RU" dirty="0" smtClean="0"/>
              <a:t>тыс.рублей  в 2018 году; </a:t>
            </a:r>
            <a:r>
              <a:rPr lang="ru-RU" dirty="0" smtClean="0"/>
              <a:t>930,1 </a:t>
            </a:r>
            <a:r>
              <a:rPr lang="ru-RU" dirty="0" smtClean="0"/>
              <a:t>тыс.рублей в 2019 году;  </a:t>
            </a:r>
            <a:r>
              <a:rPr lang="ru-RU" dirty="0" smtClean="0"/>
              <a:t>962,8 </a:t>
            </a:r>
            <a:r>
              <a:rPr lang="ru-RU" dirty="0" smtClean="0"/>
              <a:t>тыс.рублей в 2020 году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6979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</a:t>
            </a:r>
            <a:r>
              <a:rPr lang="ru-RU" sz="3200" dirty="0" smtClean="0"/>
              <a:t>инамика расходов местного бюджета на культуру ,кинематографию</a:t>
            </a:r>
            <a:endParaRPr lang="ru-RU" sz="3200" dirty="0"/>
          </a:p>
        </p:txBody>
      </p:sp>
      <p:pic>
        <p:nvPicPr>
          <p:cNvPr id="4" name="Содержимое 3" descr="48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709076" cy="2304256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702009209"/>
              </p:ext>
            </p:extLst>
          </p:nvPr>
        </p:nvGraphicFramePr>
        <p:xfrm>
          <a:off x="107504" y="3212976"/>
          <a:ext cx="50405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285992"/>
            <a:ext cx="1282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Тыс.рублей</a:t>
            </a: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Финансирование мероприятий по развитию жилищно-коммунальной инфраструктуры в 2018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122,6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тыс.рублей ,из них:</a:t>
            </a:r>
          </a:p>
          <a:p>
            <a:pPr>
              <a:buFontTx/>
              <a:buChar char="-"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-Благоустройство –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122,6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тыс.руб.,</a:t>
            </a:r>
          </a:p>
          <a:p>
            <a:pPr>
              <a:buFontTx/>
              <a:buChar char="-"/>
            </a:pP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Структура Безвозмездных поступлений (в сопоставимых условиях) в 2017-2020 годах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8019275"/>
              </p:ext>
            </p:extLst>
          </p:nvPr>
        </p:nvGraphicFramePr>
        <p:xfrm>
          <a:off x="457200" y="1285875"/>
          <a:ext cx="8229600" cy="51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85038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Объем безвозмездных поступлений в 2017-2020 годах      </a:t>
            </a:r>
            <a:r>
              <a:rPr lang="ru-RU" sz="1800" dirty="0" smtClean="0"/>
              <a:t>(тыс.рублей)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4921853"/>
              </p:ext>
            </p:extLst>
          </p:nvPr>
        </p:nvGraphicFramePr>
        <p:xfrm>
          <a:off x="214282" y="928670"/>
          <a:ext cx="8229600" cy="514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939784"/>
          </a:xfrm>
        </p:spPr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5023500"/>
          </a:xfrm>
        </p:spPr>
        <p:txBody>
          <a:bodyPr>
            <a:noAutofit/>
          </a:bodyPr>
          <a:lstStyle/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 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Бюджетная система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основанная на экономических отношениях и государственном устройстве,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регулируемая нормами права совокупность бюджетов различных территориальных уровней.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Доходы бюджета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денежные средства, поступающие в бюджет в соответствии с законодательством.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выплачиваемые из бюджета денежные средства, которые направляются на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финансовое обеспечение задач и функций государства и местного самоуправления.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Бюджетные ассигнования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предельные объемы денежных средств, предусмотренных в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соответствующем финансовом году для исполнения бюджетных обязательств.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Бюджетные обязательства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обязанность расходования средств бюджета в течение определенного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срока, возникающая в соответствии с законом (решением) о бюджете и со сводной бюджетной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росписью.</a:t>
            </a: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Муниципальный долг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долговые обязательства, принятые на себя муниципальным образованием.</a:t>
            </a: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Межбюджетные отношения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это финансовые отношения между федеральными органами власти,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органами власти субъектов РФ и муниципальными образованиями по вопросам регулирования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бюджетных правоотношений, организации и осуществления бюджетного процесса.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Межбюджетные трансферты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– денежные средства, перечисляемые из одного бюджета бюджетной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системы РФ другому.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8987941"/>
              </p:ext>
            </p:extLst>
          </p:nvPr>
        </p:nvGraphicFramePr>
        <p:xfrm>
          <a:off x="457200" y="642938"/>
          <a:ext cx="8229600" cy="4643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43200"/>
                <a:gridCol w="2743200"/>
                <a:gridCol w="2743200"/>
              </a:tblGrid>
              <a:tr h="4643450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Об утверждении Порядка и сроков составления проекта местного бюджета на 2018 год и на плановый период 2019 и 2020 годов (Постановление Администрации Семичанского сельского поселения от 03.07.2017 № 96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Основные направления бюджетной политики и основные направления налоговой политики   Семичанского сел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ьского поселения на 2018-2020 годы (Администрации Семичанского сельского поселения Постановление от 03.10.2017 № 131)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Муниципальные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 программы  Семичанского сельского поселения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(проекты изменений в них)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 rot="21250017">
            <a:off x="354052" y="4530893"/>
            <a:ext cx="8206065" cy="176278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Основа формирования проекта  местного бюджета  на 2018 год и плановый период 2019 и 2020 годов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28596" y="214290"/>
            <a:ext cx="2571768" cy="2428892"/>
          </a:xfrm>
          <a:prstGeom prst="verticalScroll">
            <a:avLst/>
          </a:prstGeom>
          <a:solidFill>
            <a:schemeClr val="tx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*Особенности формирования бюджета на 2018год и плановый период 2019 и 2020 годов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2852936"/>
            <a:ext cx="200026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Основание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4" y="428604"/>
            <a:ext cx="2000264" cy="25717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*Решение Собрания депутатов Семичанского сельского поселения от 03.03.2015 № 112 «О бюджетном процессе в Семичанском сельском поселении»</a:t>
            </a:r>
            <a:endParaRPr lang="ru-RU" sz="1400" dirty="0"/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928794" y="3214686"/>
            <a:ext cx="2786082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4643438" y="285728"/>
            <a:ext cx="2357454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2500306"/>
            <a:ext cx="1071570" cy="12144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Внесен в Собрание депутатов  - 31 октября 2017 года</a:t>
            </a:r>
            <a:endParaRPr lang="ru-RU" sz="1400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6357950" y="3500438"/>
            <a:ext cx="1571636" cy="1500198"/>
          </a:xfrm>
          <a:prstGeom prst="bevel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о </a:t>
            </a:r>
            <a:r>
              <a:rPr lang="ru-RU" dirty="0" smtClean="0"/>
              <a:t>бюджете  на 3 года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286388"/>
            <a:ext cx="2571768" cy="11430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Повышение степени определённости и предсказуемости направлений реализации бюджетной политики в среднесрочной перспективе</a:t>
            </a:r>
            <a:endParaRPr lang="ru-RU" sz="1300" dirty="0"/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5143504" y="3214686"/>
            <a:ext cx="1357322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7929586" y="3786190"/>
            <a:ext cx="500066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929454" y="5000636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500034" y="3929066"/>
            <a:ext cx="1857388" cy="1285884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Позволяет предусмотреть планы на 2018-2020г.г.</a:t>
            </a:r>
            <a:endParaRPr lang="ru-RU" sz="1400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357422" y="3714752"/>
            <a:ext cx="3571900" cy="2571768"/>
          </a:xfrm>
          <a:prstGeom prst="round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-Прогноз социально –экономического развития Ростовской области на 3-х-летний период</a:t>
            </a:r>
          </a:p>
          <a:p>
            <a:pPr algn="ctr"/>
            <a:r>
              <a:rPr lang="ru-RU" sz="1600" dirty="0" smtClean="0"/>
              <a:t>- Основные  направления бюджетной политики и  налоговой политики Семичанского сельского поселения 2018-2020 годы</a:t>
            </a:r>
          </a:p>
          <a:p>
            <a:pPr algn="ctr"/>
            <a:r>
              <a:rPr lang="ru-RU" sz="1600" dirty="0" smtClean="0"/>
              <a:t>- Бюджетный прогноз Семичанского сельского поселения  на долгосрочный период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  <a:latin typeface="+mn-lt"/>
              </a:rPr>
              <a:t>Бюджет </a:t>
            </a:r>
            <a:r>
              <a:rPr lang="ru-RU" sz="2000" dirty="0" smtClean="0">
                <a:solidFill>
                  <a:schemeClr val="accent2"/>
                </a:solidFill>
                <a:latin typeface="+mn-lt"/>
              </a:rPr>
              <a:t>на 2018 год и плановый период 2019 и 2020годов содержит приоритетные пути реализации основных задач:</a:t>
            </a:r>
            <a:endParaRPr lang="ru-RU" sz="20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473855" cy="1000132"/>
          </a:xfrm>
          <a:prstGeom prst="ellipse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1300944" cy="742280"/>
          </a:xfrm>
          <a:prstGeom prst="ellipse">
            <a:avLst/>
          </a:prstGeom>
        </p:spPr>
      </p:pic>
      <p:pic>
        <p:nvPicPr>
          <p:cNvPr id="6" name="Рисунок 5" descr="482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286124"/>
            <a:ext cx="1333483" cy="1000112"/>
          </a:xfrm>
          <a:prstGeom prst="ellipse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572008"/>
            <a:ext cx="1289634" cy="833437"/>
          </a:xfrm>
          <a:prstGeom prst="ellipse">
            <a:avLst/>
          </a:prstGeom>
        </p:spPr>
      </p:pic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5715016"/>
            <a:ext cx="1471613" cy="10021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1604" y="1071546"/>
            <a:ext cx="7286676" cy="10001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и результативности имеющихся инструментов программно –целевого управления и </a:t>
            </a:r>
            <a:r>
              <a:rPr lang="ru-RU" dirty="0" err="1" smtClean="0"/>
              <a:t>бюджетирования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285992"/>
            <a:ext cx="7286676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условий для повышения качества предоставляемых муниципальных услуг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286124"/>
            <a:ext cx="7215238" cy="107157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процедур проведения муниципальных закупок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500570"/>
            <a:ext cx="7215238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Совершенствование процедур предварительного и последующего контроля, в том числе уточнение порядка и содержания мер принуждения к нарушениям в финансово-бюджетной сфере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5715016"/>
            <a:ext cx="7286676" cy="92869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открытости бюджетного процесса перед гражданами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3261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параметры местного бюджета на 2018 год</a:t>
            </a:r>
            <a:endParaRPr lang="ru-RU" sz="2800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73725" y="1090670"/>
          <a:ext cx="4120309" cy="705079"/>
        </p:xfrm>
        <a:graphic>
          <a:graphicData uri="http://schemas.openxmlformats.org/drawingml/2006/table">
            <a:tbl>
              <a:tblPr/>
              <a:tblGrid>
                <a:gridCol w="4120309"/>
              </a:tblGrid>
              <a:tr h="705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</a:t>
                      </a:r>
                    </a:p>
                    <a:p>
                      <a:pPr algn="ctr"/>
                      <a:r>
                        <a:rPr lang="ru-RU" dirty="0" smtClean="0"/>
                        <a:t>5242,8 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704202" y="1112704"/>
          <a:ext cx="4087258" cy="694062"/>
        </p:xfrm>
        <a:graphic>
          <a:graphicData uri="http://schemas.openxmlformats.org/drawingml/2006/table">
            <a:tbl>
              <a:tblPr/>
              <a:tblGrid>
                <a:gridCol w="4087258"/>
              </a:tblGrid>
              <a:tr h="6940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  Расходы бюджета</a:t>
                      </a:r>
                    </a:p>
                    <a:p>
                      <a:pPr algn="ctr"/>
                      <a:r>
                        <a:rPr lang="ru-RU" dirty="0" smtClean="0"/>
                        <a:t>         </a:t>
                      </a:r>
                      <a:r>
                        <a:rPr lang="ru-RU" dirty="0" smtClean="0"/>
                        <a:t>5242,8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9935374"/>
              </p:ext>
            </p:extLst>
          </p:nvPr>
        </p:nvGraphicFramePr>
        <p:xfrm>
          <a:off x="500034" y="1857362"/>
          <a:ext cx="3714776" cy="455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7977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в государственной и муниципальной собственности   270,3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914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</a:t>
                      </a:r>
                      <a:r>
                        <a:rPr lang="ru-RU" sz="1600" baseline="0" dirty="0" smtClean="0"/>
                        <a:t> на доходы физических лиц </a:t>
                      </a:r>
                      <a:r>
                        <a:rPr lang="ru-RU" sz="1600" baseline="0" dirty="0" smtClean="0"/>
                        <a:t> 416,5</a:t>
                      </a:r>
                      <a:endParaRPr lang="ru-RU" sz="16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</a:t>
                      </a:r>
                      <a:r>
                        <a:rPr lang="ru-RU" sz="1600" baseline="0" dirty="0" smtClean="0"/>
                        <a:t> имущество 1287,2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380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Государственная пошлина  3,0</a:t>
                      </a:r>
                      <a:endParaRPr lang="ru-RU" sz="1600" dirty="0"/>
                    </a:p>
                  </a:txBody>
                  <a:tcPr>
                    <a:solidFill>
                      <a:srgbClr val="F4D0CC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Финансовая</a:t>
                      </a:r>
                      <a:r>
                        <a:rPr lang="ru-RU" sz="1600" baseline="0" dirty="0" smtClean="0"/>
                        <a:t> помощь из областного  бюджета  </a:t>
                      </a:r>
                      <a:r>
                        <a:rPr lang="ru-RU" sz="1600" baseline="0" dirty="0" smtClean="0"/>
                        <a:t>3232,1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Штрафы, санкции, возмещение ущерба 3,7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  30,0</a:t>
                      </a:r>
                    </a:p>
                  </a:txBody>
                  <a:tcPr>
                    <a:solidFill>
                      <a:srgbClr val="EE30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2285202"/>
              </p:ext>
            </p:extLst>
          </p:nvPr>
        </p:nvGraphicFramePr>
        <p:xfrm>
          <a:off x="5214942" y="1857362"/>
          <a:ext cx="3643338" cy="464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78581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Общегосударственные вопросы 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4043,1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42944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физическая культура и спорт  </a:t>
                      </a:r>
                      <a:r>
                        <a:rPr lang="ru-RU" dirty="0" smtClean="0"/>
                        <a:t>935,9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Жилищно</a:t>
                      </a:r>
                      <a:r>
                        <a:rPr lang="ru-RU" dirty="0" smtClean="0"/>
                        <a:t> –коммунальное  хозяйство  </a:t>
                      </a:r>
                      <a:r>
                        <a:rPr lang="ru-RU" dirty="0" smtClean="0"/>
                        <a:t>122,6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10,0</a:t>
                      </a:r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 </a:t>
                      </a:r>
                      <a:r>
                        <a:rPr lang="ru-RU" dirty="0" smtClean="0"/>
                        <a:t> 75,8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r>
                        <a:rPr lang="ru-RU" baseline="0" dirty="0" smtClean="0"/>
                        <a:t> 55,4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+mn-lt"/>
              </a:rPr>
              <a:t>Динамика доходов местного бюджета Семичанского сельского поселения </a:t>
            </a:r>
            <a:endParaRPr lang="ru-RU" sz="3200" dirty="0">
              <a:solidFill>
                <a:schemeClr val="accent2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9048983"/>
              </p:ext>
            </p:extLst>
          </p:nvPr>
        </p:nvGraphicFramePr>
        <p:xfrm>
          <a:off x="611560" y="1428751"/>
          <a:ext cx="8075239" cy="4736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Содержимое 17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3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71472" y="357166"/>
            <a:ext cx="6072230" cy="92869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Доходы бюджета </a:t>
            </a:r>
          </a:p>
          <a:p>
            <a:pPr algn="ctr"/>
            <a:r>
              <a:rPr lang="ru-RU" dirty="0" smtClean="0"/>
              <a:t>Поступающие в бюджет денежные средства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77833" y="246379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00100" y="19288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00100" y="271462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00100" y="3643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728" y="1714488"/>
            <a:ext cx="4786346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2500306"/>
            <a:ext cx="4929222" cy="42862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3357562"/>
            <a:ext cx="4786346" cy="357190"/>
          </a:xfrm>
          <a:prstGeom prst="rect">
            <a:avLst/>
          </a:prstGeom>
          <a:solidFill>
            <a:srgbClr val="EE30E5"/>
          </a:solidFill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857628"/>
            <a:ext cx="50720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Среднедушевой бюджетный доход на жителя Семичанского сельского поселения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0" y="5085184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19 677,00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85984" y="5643578"/>
            <a:ext cx="164307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5410,00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6143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2017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6500834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</a:t>
            </a:r>
            <a:endParaRPr lang="ru-RU" dirty="0"/>
          </a:p>
        </p:txBody>
      </p:sp>
      <p:pic>
        <p:nvPicPr>
          <p:cNvPr id="24" name="Рисунок 2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1364</TotalTime>
  <Words>1134</Words>
  <Application>Microsoft Office PowerPoint</Application>
  <PresentationFormat>Экран (4:3)</PresentationFormat>
  <Paragraphs>231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  о бюджетЕ СЕМИЧАНского сельского поселения Дубовского района на 2018год и на плановый период 2019 и 2020 годов </vt:lpstr>
      <vt:lpstr>Что такое «Бюджет для граждан?»</vt:lpstr>
      <vt:lpstr>Основные понятия</vt:lpstr>
      <vt:lpstr>Слайд 4</vt:lpstr>
      <vt:lpstr>Слайд 5</vt:lpstr>
      <vt:lpstr>Бюджет на 2018 год и плановый период 2019 и 2020годов содержит приоритетные пути реализации основных задач:</vt:lpstr>
      <vt:lpstr>Основные параметры местного бюджета на 2018 год</vt:lpstr>
      <vt:lpstr>Динамика доходов местного бюджета Семичанского сельского поселения </vt:lpstr>
      <vt:lpstr>Слайд 9</vt:lpstr>
      <vt:lpstr>Основные направления налоговой политики Семичанского сельского поселения </vt:lpstr>
      <vt:lpstr>Налоговые и неналоговые доходы местного бюджета</vt:lpstr>
      <vt:lpstr>Структура налоговых и неналоговых доходов местного бюджета в 2018 году</vt:lpstr>
      <vt:lpstr>Структура налоговых и неналоговых доходов местного бюджета в 2019-2020 годах</vt:lpstr>
      <vt:lpstr>Динамика поступлений налога на доходы физических лиц в местный бюджет </vt:lpstr>
      <vt:lpstr>Динамика поступлений имущественных налогов в местный бюджет                                         тыс.рублей</vt:lpstr>
      <vt:lpstr>Доля муниципальных программ в общем объеме расходов , запланированных на реализацию муниципальных программ Семичанского сельского поселения в 2018  году</vt:lpstr>
      <vt:lpstr>Структура муниципальных программ Семичанского сельского поселения на 2018 год</vt:lpstr>
      <vt:lpstr>Расходы местного бюджета ,формируемые в рамках муниципальных программ Семичанского сельского поселения и непрограммные расходы</vt:lpstr>
      <vt:lpstr>Раздел «Общегосударственные вопросы»</vt:lpstr>
      <vt:lpstr>Культура ,кинематография </vt:lpstr>
      <vt:lpstr>Динамика расходов местного бюджета на культуру ,кинематографию</vt:lpstr>
      <vt:lpstr>Финансирование мероприятий по развитию жилищно-коммунальной инфраструктуры в 2018 году</vt:lpstr>
      <vt:lpstr>Структура Безвозмездных поступлений (в сопоставимых условиях) в 2017-2020 годах </vt:lpstr>
      <vt:lpstr> Объем безвозмездных поступлений в 2017-2020 годах      (тыс.рублей)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Проект бюджета Барабанщиковскго сельского поселения 2016г.</dc:title>
  <dc:creator>1</dc:creator>
  <cp:lastModifiedBy>1</cp:lastModifiedBy>
  <cp:revision>134</cp:revision>
  <dcterms:created xsi:type="dcterms:W3CDTF">2015-12-04T10:25:22Z</dcterms:created>
  <dcterms:modified xsi:type="dcterms:W3CDTF">2018-01-24T13:24:40Z</dcterms:modified>
</cp:coreProperties>
</file>