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7" r:id="rId12"/>
    <p:sldId id="269" r:id="rId13"/>
    <p:sldId id="271" r:id="rId14"/>
    <p:sldId id="266" r:id="rId15"/>
    <p:sldId id="268" r:id="rId16"/>
    <p:sldId id="273" r:id="rId17"/>
    <p:sldId id="276" r:id="rId18"/>
    <p:sldId id="277" r:id="rId19"/>
    <p:sldId id="279" r:id="rId20"/>
    <p:sldId id="284" r:id="rId21"/>
    <p:sldId id="283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CC"/>
    <a:srgbClr val="CC99FF"/>
    <a:srgbClr val="00FF00"/>
    <a:srgbClr val="FF00FF"/>
    <a:srgbClr val="FF9900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54" autoAdjust="0"/>
  </p:normalViewPr>
  <p:slideViewPr>
    <p:cSldViewPr>
      <p:cViewPr varScale="1">
        <p:scale>
          <a:sx n="74" d="100"/>
          <a:sy n="74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i="1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Налоговые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доходы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2016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0343457163654425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0631132728371694E-2"/>
          <c:y val="0.18321143748697685"/>
          <c:w val="0.61840841869779273"/>
          <c:h val="0.800361086254180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2016</c:v>
                </c:pt>
              </c:strCache>
            </c:strRef>
          </c:tx>
          <c:explosion val="37"/>
          <c:dPt>
            <c:idx val="0"/>
            <c:spPr>
              <a:solidFill>
                <a:srgbClr val="3333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CC00CC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23,7%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2.8274253931010782E-2"/>
                  <c:y val="2.357982872011956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20,1%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6.6416804860622278E-2"/>
                  <c:y val="3.97595864897958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4.0451672546067782E-2"/>
                  <c:y val="8.671840423498373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2.330129922850185E-2"/>
                  <c:y val="-0.148520395307819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2.6680347848630808E-2"/>
                  <c:y val="-6.70279341538561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9.0366233517376771E-2"/>
                  <c:y val="-8.0703761234537694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endParaRPr lang="ru-RU" dirty="0" smtClean="0"/>
                  </a:p>
                  <a:p>
                    <a:endParaRPr lang="en-US" dirty="0"/>
                  </a:p>
                </c:rich>
              </c:tx>
              <c:dLblPos val="bestFit"/>
              <c:showVal val="1"/>
            </c:dLbl>
            <c:dLbl>
              <c:idx val="7"/>
              <c:delete val="1"/>
            </c:dLbl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Земельный налог</c:v>
                </c:pt>
                <c:pt idx="4">
                  <c:v>Налог на имущество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0.23700000000000004</c:v>
                </c:pt>
                <c:pt idx="1">
                  <c:v>0.20100000000000001</c:v>
                </c:pt>
                <c:pt idx="2">
                  <c:v>4.0000000000000029E-4</c:v>
                </c:pt>
                <c:pt idx="3">
                  <c:v>0.53500000000000003</c:v>
                </c:pt>
                <c:pt idx="4">
                  <c:v>2.300000000000001E-2</c:v>
                </c:pt>
                <c:pt idx="5">
                  <c:v>4.0000000000000027E-3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6"/>
        <c:delete val="1"/>
      </c:legendEntry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Неналоговые доходы </a:t>
            </a:r>
            <a:r>
              <a:rPr lang="ru-RU" dirty="0" smtClean="0"/>
              <a:t>2016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0603749101561642E-2"/>
          <c:y val="0.20097585186697922"/>
          <c:w val="0.57946887408169678"/>
          <c:h val="0.70417134666265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2016</c:v>
                </c:pt>
              </c:strCache>
            </c:strRef>
          </c:tx>
          <c:explosion val="54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0.1%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1.6782334226594902E-2"/>
                  <c:y val="1.372034799782340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layout>
                <c:manualLayout>
                  <c:x val="8.8665075902640209E-2"/>
                  <c:y val="4.0417070040313724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5.7%</a:t>
                    </a:r>
                  </a:p>
                </c:rich>
              </c:tx>
              <c:dLblPos val="bestFit"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Компенсация затрат</c:v>
                </c:pt>
                <c:pt idx="1">
                  <c:v>Аренда земли</c:v>
                </c:pt>
                <c:pt idx="2">
                  <c:v>Продажа земли</c:v>
                </c:pt>
                <c:pt idx="3">
                  <c:v>Штрафы</c:v>
                </c:pt>
                <c:pt idx="4">
                  <c:v>Аренда имущества</c:v>
                </c:pt>
                <c:pt idx="5">
                  <c:v>Продажа имущества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1.0000000000000007E-3</c:v>
                </c:pt>
                <c:pt idx="1">
                  <c:v>7.3999999999999996E-2</c:v>
                </c:pt>
                <c:pt idx="2">
                  <c:v>0.52200000000000002</c:v>
                </c:pt>
                <c:pt idx="3">
                  <c:v>1.0000000000000007E-3</c:v>
                </c:pt>
                <c:pt idx="4">
                  <c:v>5.7000000000000023E-2</c:v>
                </c:pt>
                <c:pt idx="5">
                  <c:v>0.34500000000000008</c:v>
                </c:pt>
              </c:numCache>
            </c:numRef>
          </c:val>
        </c:ser>
        <c:dLbls>
          <c:showVal val="1"/>
        </c:dLbls>
      </c:pie3DChart>
      <c:spPr>
        <a:ln>
          <a:prstDash val="solid"/>
        </a:ln>
      </c:spPr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665976267187245"/>
          <c:y val="7.1159209799107975E-2"/>
          <c:w val="0.56747239724686649"/>
          <c:h val="0.76713847795072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0.97200000000000031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1.131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0.93400000000000005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0.93100000000000005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1.006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Аренда земли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Аренда имущества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0.999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продажа имущества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продажа земли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Штрафы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hape val="cylinder"/>
        <c:axId val="99168640"/>
        <c:axId val="99170176"/>
        <c:axId val="0"/>
      </c:bar3DChart>
      <c:catAx>
        <c:axId val="99168640"/>
        <c:scaling>
          <c:orientation val="minMax"/>
        </c:scaling>
        <c:axPos val="b"/>
        <c:tickLblPos val="nextTo"/>
        <c:crossAx val="99170176"/>
        <c:crosses val="autoZero"/>
        <c:auto val="1"/>
        <c:lblAlgn val="ctr"/>
        <c:lblOffset val="100"/>
      </c:catAx>
      <c:valAx>
        <c:axId val="99170176"/>
        <c:scaling>
          <c:orientation val="minMax"/>
        </c:scaling>
        <c:axPos val="l"/>
        <c:majorGridlines/>
        <c:numFmt formatCode="0.0%" sourceLinked="1"/>
        <c:tickLblPos val="nextTo"/>
        <c:crossAx val="99168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4742171504758"/>
          <c:y val="6.4719869413775818E-2"/>
          <c:w val="0.27765593044949827"/>
          <c:h val="0.93528001623936363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38"/>
          <c:w val="0.53419909025139145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48"/>
          <c:w val="0.33131706378466425"/>
          <c:h val="0.77101123320697995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2016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2013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9.8054395825178373E-2"/>
                  <c:y val="-0.26657987075510131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1517988136312994E-2"/>
                  <c:y val="6.8627328444987576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2.4098438698919231E-2"/>
                  <c:y val="3.9326185979335626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0380985705638107"/>
                  <c:y val="0.18061766285227646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7227893681595245E-2"/>
                  <c:y val="0.19805854905010564"/>
                </c:manualLayout>
              </c:layout>
              <c:dLblPos val="bestFit"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  <c:pt idx="3">
                  <c:v>прочие безвозмездные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0.504</c:v>
                </c:pt>
                <c:pt idx="1">
                  <c:v>1.4E-2</c:v>
                </c:pt>
                <c:pt idx="2">
                  <c:v>0.29400000000000009</c:v>
                </c:pt>
                <c:pt idx="3">
                  <c:v>0.18800000000000006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2178121500590964"/>
          <c:y val="0.11142573896544219"/>
          <c:w val="0.26884890845365139"/>
          <c:h val="0.87544226769879008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0579462676683852E-2"/>
          <c:y val="0.24111880289163357"/>
          <c:w val="0.39288202204001776"/>
          <c:h val="0.7110713752111863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млн.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2.1</c:v>
                </c:pt>
                <c:pt idx="1">
                  <c:v>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млн.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3.2</c:v>
                </c:pt>
                <c:pt idx="1">
                  <c:v>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млн.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Val val="1"/>
        </c:dLbls>
        <c:shape val="cylinder"/>
        <c:axId val="99636352"/>
        <c:axId val="99637888"/>
        <c:axId val="99450880"/>
      </c:bar3DChart>
      <c:catAx>
        <c:axId val="99636352"/>
        <c:scaling>
          <c:orientation val="minMax"/>
        </c:scaling>
        <c:axPos val="b"/>
        <c:majorTickMark val="in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9637888"/>
        <c:crosses val="autoZero"/>
        <c:auto val="1"/>
        <c:lblAlgn val="ctr"/>
        <c:lblOffset val="100"/>
      </c:catAx>
      <c:valAx>
        <c:axId val="99637888"/>
        <c:scaling>
          <c:orientation val="minMax"/>
        </c:scaling>
        <c:axPos val="l"/>
        <c:majorGridlines/>
        <c:numFmt formatCode="General" sourceLinked="1"/>
        <c:tickLblPos val="nextTo"/>
        <c:crossAx val="99636352"/>
        <c:crosses val="autoZero"/>
        <c:crossBetween val="between"/>
      </c:valAx>
      <c:serAx>
        <c:axId val="99450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9637888"/>
        <c:crosses val="autoZero"/>
      </c:serAx>
    </c:plotArea>
    <c:legend>
      <c:legendPos val="r"/>
      <c:layout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186E-2"/>
                  <c:y val="-2.0649606299212599E-3"/>
                </c:manualLayout>
              </c:layout>
              <c:showVal val="1"/>
            </c:dLbl>
            <c:dLbl>
              <c:idx val="1"/>
              <c:layout>
                <c:manualLayout>
                  <c:x val="5.3028093710508414E-3"/>
                  <c:y val="-3.0153105861767282E-2"/>
                </c:manualLayout>
              </c:layout>
              <c:showVal val="1"/>
            </c:dLbl>
            <c:dLbl>
              <c:idx val="2"/>
              <c:layout>
                <c:manualLayout>
                  <c:x val="9.0571473704676012E-2"/>
                  <c:y val="-5.9593613298337851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601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305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Лист1!$A$2:$A$17</c:f>
              <c:strCache>
                <c:ptCount val="16"/>
                <c:pt idx="0">
                  <c:v>0102</c:v>
                </c:pt>
                <c:pt idx="1">
                  <c:v>0104</c:v>
                </c:pt>
                <c:pt idx="2">
                  <c:v>0107</c:v>
                </c:pt>
                <c:pt idx="3">
                  <c:v>0113</c:v>
                </c:pt>
                <c:pt idx="4">
                  <c:v>0203</c:v>
                </c:pt>
                <c:pt idx="5">
                  <c:v>0309</c:v>
                </c:pt>
                <c:pt idx="6">
                  <c:v>0310</c:v>
                </c:pt>
                <c:pt idx="7">
                  <c:v>0314</c:v>
                </c:pt>
                <c:pt idx="8">
                  <c:v>0401</c:v>
                </c:pt>
                <c:pt idx="9">
                  <c:v>0409</c:v>
                </c:pt>
                <c:pt idx="10">
                  <c:v>0502</c:v>
                </c:pt>
                <c:pt idx="11">
                  <c:v>0503</c:v>
                </c:pt>
                <c:pt idx="12">
                  <c:v>0505</c:v>
                </c:pt>
                <c:pt idx="13">
                  <c:v>0801</c:v>
                </c:pt>
                <c:pt idx="14">
                  <c:v>1001</c:v>
                </c:pt>
                <c:pt idx="15">
                  <c:v>1101</c:v>
                </c:pt>
              </c:strCache>
            </c:strRef>
          </c:cat>
          <c:val>
            <c:numRef>
              <c:f>Лист1!$B$2:$B$17</c:f>
              <c:numCache>
                <c:formatCode>0.0%</c:formatCode>
                <c:ptCount val="16"/>
                <c:pt idx="0">
                  <c:v>9.3000000000000055E-2</c:v>
                </c:pt>
                <c:pt idx="1">
                  <c:v>0.40900000000000009</c:v>
                </c:pt>
                <c:pt idx="2">
                  <c:v>1.0000000000000004E-2</c:v>
                </c:pt>
                <c:pt idx="3">
                  <c:v>3.3000000000000002E-2</c:v>
                </c:pt>
                <c:pt idx="4">
                  <c:v>7.0000000000000019E-3</c:v>
                </c:pt>
                <c:pt idx="5">
                  <c:v>3.0000000000000009E-3</c:v>
                </c:pt>
                <c:pt idx="6">
                  <c:v>9.0000000000000028E-3</c:v>
                </c:pt>
                <c:pt idx="7">
                  <c:v>1.0000000000000005E-3</c:v>
                </c:pt>
                <c:pt idx="8">
                  <c:v>5.0000000000000018E-3</c:v>
                </c:pt>
                <c:pt idx="9">
                  <c:v>3.500000000000001E-2</c:v>
                </c:pt>
                <c:pt idx="10">
                  <c:v>0.16300000000000001</c:v>
                </c:pt>
                <c:pt idx="11">
                  <c:v>0.11899999999999998</c:v>
                </c:pt>
                <c:pt idx="12">
                  <c:v>5.0000000000000018E-3</c:v>
                </c:pt>
                <c:pt idx="13">
                  <c:v>9.1000000000000025E-2</c:v>
                </c:pt>
                <c:pt idx="14">
                  <c:v>5.0000000000000018E-3</c:v>
                </c:pt>
                <c:pt idx="15">
                  <c:v>1.2E-2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406198914406403"/>
          <c:y val="4.2593473259386276E-2"/>
          <c:w val="0.49660975169425803"/>
          <c:h val="0.76713847795072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01 - Обеспечение качественными жилищно-коммунальными услугами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0.70300000000000007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02 - Содействие занятости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03 - Обеспечение общественного правопорядка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0.997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05 - Развитие культуры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06 - Охрана окружающей среды и рациональное природопользование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0.995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07 - Развитие физической культуры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08 - Развитие транспортной системы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0.75800000000000012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09 - Энергоэффективность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10 - Муниципальная политика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0.997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11 -Управление муниципальным имуществом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12 - Защитиа от чрезвычайных ситуаций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axId val="106102144"/>
        <c:axId val="106177664"/>
      </c:barChart>
      <c:catAx>
        <c:axId val="106102144"/>
        <c:scaling>
          <c:orientation val="minMax"/>
        </c:scaling>
        <c:axPos val="b"/>
        <c:tickLblPos val="nextTo"/>
        <c:crossAx val="106177664"/>
        <c:crosses val="autoZero"/>
        <c:auto val="1"/>
        <c:lblAlgn val="ctr"/>
        <c:lblOffset val="100"/>
      </c:catAx>
      <c:valAx>
        <c:axId val="106177664"/>
        <c:scaling>
          <c:orientation val="minMax"/>
        </c:scaling>
        <c:axPos val="l"/>
        <c:majorGridlines/>
        <c:numFmt formatCode="0.0%" sourceLinked="1"/>
        <c:tickLblPos val="nextTo"/>
        <c:crossAx val="106102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5076"/>
          <c:y val="3.5075768286570246E-3"/>
          <c:w val="0.33196814511712536"/>
          <c:h val="0.98014384681867162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5572" y="1403535"/>
          <a:ext cx="1083736" cy="1242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18" y="113890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0.34786</cdr:x>
      <cdr:y>0.20314</cdr:y>
    </cdr:from>
    <cdr:to>
      <cdr:x>0.40057</cdr:x>
      <cdr:y>0.277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5400000" flipH="1" flipV="1">
          <a:off x="2393173" y="750099"/>
          <a:ext cx="285752" cy="357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0.46795</cdr:x>
      <cdr:y>0.61236</cdr:y>
    </cdr:from>
    <cdr:to>
      <cdr:x>0.55228</cdr:x>
      <cdr:y>0.64929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3171320" y="2368854"/>
          <a:ext cx="571504" cy="1428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0.39002</cdr:x>
      <cdr:y>0.1662</cdr:y>
    </cdr:from>
    <cdr:to>
      <cdr:x>0.52495</cdr:x>
      <cdr:y>0.25854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43206" y="642942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0.06325</cdr:x>
      <cdr:y>0.25854</cdr:y>
    </cdr:from>
    <cdr:to>
      <cdr:x>0.15812</cdr:x>
      <cdr:y>0.36934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28628" y="1000132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34,5%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0.37948</cdr:x>
      <cdr:y>0.1662</cdr:y>
    </cdr:from>
    <cdr:to>
      <cdr:x>0.49544</cdr:x>
      <cdr:y>0.25854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571768" y="642942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7,4%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0.40057</cdr:x>
      <cdr:y>0.14774</cdr:y>
    </cdr:from>
    <cdr:to>
      <cdr:x>0.49544</cdr:x>
      <cdr:y>0.24007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714644" y="571504"/>
          <a:ext cx="6429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0.40057</cdr:x>
      <cdr:y>0.18467</cdr:y>
    </cdr:from>
    <cdr:to>
      <cdr:x>0.54603</cdr:x>
      <cdr:y>0.43951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14644" y="714380"/>
          <a:ext cx="985838" cy="98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0.08433</cdr:x>
      <cdr:y>0.31394</cdr:y>
    </cdr:from>
    <cdr:to>
      <cdr:x>0.09487</cdr:x>
      <cdr:y>0.36934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rot="16200000" flipV="1">
          <a:off x="571504" y="1214446"/>
          <a:ext cx="71439" cy="21431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0.14758</cdr:x>
      <cdr:y>0.73868</cdr:y>
    </cdr:from>
    <cdr:to>
      <cdr:x>0.16866</cdr:x>
      <cdr:y>0.81255</cdr:y>
    </cdr:to>
    <cdr:sp macro="" textlink="">
      <cdr:nvSpPr>
        <cdr:cNvPr id="16" name="Прямая со стрелкой 15"/>
        <cdr:cNvSpPr/>
      </cdr:nvSpPr>
      <cdr:spPr>
        <a:xfrm xmlns:a="http://schemas.openxmlformats.org/drawingml/2006/main" rot="16200000" flipH="1">
          <a:off x="1000131" y="2857520"/>
          <a:ext cx="142877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0.02108</cdr:x>
      <cdr:y>0.68328</cdr:y>
    </cdr:from>
    <cdr:to>
      <cdr:x>0.09487</cdr:x>
      <cdr:y>0.73868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rot="10800000" flipV="1">
          <a:off x="142875" y="2643206"/>
          <a:ext cx="500067" cy="2143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933056"/>
            <a:ext cx="7358114" cy="149620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Отчёт об исполнении бюджета</a:t>
            </a:r>
            <a:br>
              <a:rPr lang="ru-RU" sz="2400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Семичанского сельского поселения Дубовского района </a:t>
            </a:r>
            <a:br>
              <a:rPr lang="ru-RU" sz="2400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2016 год</a:t>
            </a:r>
            <a:endParaRPr lang="ru-RU" sz="2400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73" y="189968"/>
            <a:ext cx="3407112" cy="259096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65000"/>
                <a:lumOff val="35000"/>
              </a:schemeClr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3046">
        <p14:honeycomb/>
      </p:transition>
    </mc:Choice>
    <mc:Fallback>
      <p:transition spd="slow" advTm="30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86454"/>
            <a:ext cx="8072494" cy="500066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500" b="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Наилучшие показатели по исполнению доходной базы бюджета сложились  по  </a:t>
            </a:r>
            <a:r>
              <a:rPr lang="ru-RU" sz="1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 на  товары (работы, услуги(акцизы) 113,1% от годового плана) ; государственной пошлине  (100,6 от годового плана).</a:t>
            </a:r>
            <a:endParaRPr lang="ru-RU" sz="1500" b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933858638"/>
              </p:ext>
            </p:extLst>
          </p:nvPr>
        </p:nvGraphicFramePr>
        <p:xfrm>
          <a:off x="785786" y="1071546"/>
          <a:ext cx="807249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9023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412777"/>
            <a:ext cx="6892263" cy="2587728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в 2016 году состояли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и Дубовского района)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безвозмездных поступлений </a:t>
            </a:r>
          </a:p>
          <a:p>
            <a:pPr lvl="0">
              <a:buClr>
                <a:srgbClr val="94C600"/>
              </a:buClr>
            </a:pPr>
            <a:endParaRPr lang="ru-RU" sz="1500" dirty="0" smtClean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11501952"/>
              </p:ext>
            </p:extLst>
          </p:nvPr>
        </p:nvGraphicFramePr>
        <p:xfrm>
          <a:off x="395536" y="404664"/>
          <a:ext cx="8352929" cy="5953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88432"/>
                <a:gridCol w="1368152"/>
                <a:gridCol w="1512169"/>
                <a:gridCol w="689219"/>
                <a:gridCol w="8949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2 545 700,00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2 545 700,00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70 100,00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70 100,00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69 900,00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69 900,00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1 485 700,00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1 485 699,95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возмещение предприятиям ЖКХ части платы  граждан за жилое помещение и коммунальные услуги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1 455 700,00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1 455 699,95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6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средства из бюджета Дубовского района на оформление земельных участков, государственная собственность на которые не разграничена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30 000,00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30 000,00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  <a:cs typeface="Times New Roman" panose="02020603050405020304" pitchFamily="18" charset="0"/>
                        </a:rPr>
                        <a:t>- Прочие безвозмездные поступления  в бюджеты</a:t>
                      </a:r>
                      <a:r>
                        <a:rPr lang="ru-RU" sz="14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сельских поселений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950 000,00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950 000,00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5 051 500,00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5 051 499,95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24780294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9971518"/>
              </p:ext>
            </p:extLst>
          </p:nvPr>
        </p:nvGraphicFramePr>
        <p:xfrm>
          <a:off x="1042988" y="2060848"/>
          <a:ext cx="677703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068134" cy="120190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сельского поселения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2016 год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8572899"/>
              </p:ext>
            </p:extLst>
          </p:nvPr>
        </p:nvGraphicFramePr>
        <p:xfrm>
          <a:off x="827584" y="857233"/>
          <a:ext cx="7920880" cy="5733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1375500"/>
                <a:gridCol w="1315248"/>
                <a:gridCol w="936104"/>
                <a:gridCol w="1008112"/>
              </a:tblGrid>
              <a:tr h="6429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исполн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888 700,00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888 557,17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3 979 969,36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3 881 082,00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40,9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проведения выборов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95 730,64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95 730,64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311 000,00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310 860,00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69 900,00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33 200,00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33 200,00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85 000,00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85 000,00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92696"/>
            <a:ext cx="6997954" cy="1645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59976599"/>
              </p:ext>
            </p:extLst>
          </p:nvPr>
        </p:nvGraphicFramePr>
        <p:xfrm>
          <a:off x="683568" y="989322"/>
          <a:ext cx="7992888" cy="5582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468082"/>
                <a:gridCol w="1361539"/>
                <a:gridCol w="840583"/>
                <a:gridCol w="815601"/>
              </a:tblGrid>
              <a:tr h="500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4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вопросы  в области национальной безопасности и правоохранительной деятельности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7 600,00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7 530,00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45 700,00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45 682,66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Дорожное хозяйство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435 673,99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330 342,29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75,8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1 548 500,00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1 548 497,22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2 258 743,94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1 129 742,68 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вопросы в области ЖКХ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48 800,00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48 800,00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9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867 473,04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867 473,04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48  000,00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47 813,37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104 000,00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104 000,00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52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10 828 990,97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9 494 211,07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068822" cy="64294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378003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5619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000" b="1" dirty="0">
                <a:solidFill>
                  <a:srgbClr val="002060"/>
                </a:solidFill>
              </a:rPr>
              <a:t>по разделам и подразделам</a:t>
            </a:r>
            <a:r>
              <a:rPr lang="ru-RU" sz="2000" b="1" dirty="0" smtClean="0">
                <a:solidFill>
                  <a:srgbClr val="002060"/>
                </a:solidFill>
              </a:rPr>
              <a:t> за 2016 год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76672"/>
            <a:ext cx="7286676" cy="59487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программной части бюджета поселения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3188611"/>
              </p:ext>
            </p:extLst>
          </p:nvPr>
        </p:nvGraphicFramePr>
        <p:xfrm>
          <a:off x="571473" y="1214422"/>
          <a:ext cx="8176991" cy="532707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272662"/>
                <a:gridCol w="435585"/>
                <a:gridCol w="1208855"/>
                <a:gridCol w="1349066"/>
                <a:gridCol w="910823"/>
              </a:tblGrid>
              <a:tr h="85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Наименование </a:t>
                      </a:r>
                      <a:r>
                        <a:rPr lang="ru-RU" sz="1500" dirty="0" smtClean="0">
                          <a:effectLst/>
                        </a:rPr>
                        <a:t>муниципальной </a:t>
                      </a:r>
                      <a:r>
                        <a:rPr lang="ru-RU" sz="1500" dirty="0">
                          <a:effectLst/>
                        </a:rPr>
                        <a:t>программы </a:t>
                      </a:r>
                      <a:r>
                        <a:rPr lang="ru-RU" sz="1500" dirty="0" smtClean="0">
                          <a:effectLst/>
                        </a:rPr>
                        <a:t>Семичанского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№ </a:t>
                      </a:r>
                      <a:r>
                        <a:rPr lang="ru-RU" sz="1500" dirty="0" err="1" smtClean="0">
                          <a:effectLst/>
                        </a:rPr>
                        <a:t>пр</a:t>
                      </a:r>
                      <a:r>
                        <a:rPr lang="ru-RU" sz="1500" dirty="0" smtClean="0">
                          <a:effectLst/>
                        </a:rPr>
                        <a:t>-мы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План, 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Факт,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Процент исполнения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816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услугами населения Семичанского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01</a:t>
                      </a:r>
                      <a:endParaRPr lang="ru-RU" sz="15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3 802 543,94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2 673 562,34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70,3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544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Содействие занятости населения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45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700,00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45 682,66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544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Обеспечение общественного правопорядка и противодействие</a:t>
                      </a:r>
                      <a:r>
                        <a:rPr lang="ru-RU" sz="1500" b="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преступности</a:t>
                      </a:r>
                      <a:endParaRPr lang="ru-RU" sz="15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24 600,00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24 530,00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404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культуры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867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473,04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867473,04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544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Охрана  окружающей среды и рациональное природопользование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4 700,00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4 677,56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404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физической культуры  и спорта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104 000,00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104 000,00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404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Развитие 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транспортной </a:t>
                      </a:r>
                      <a:r>
                        <a:rPr lang="ru-RU" sz="15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системы</a:t>
                      </a:r>
                      <a:endParaRPr lang="ru-RU" sz="15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08</a:t>
                      </a:r>
                      <a:endParaRPr lang="ru-RU" sz="15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435 673,99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330 342,29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75,8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404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Энергоэффективность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09</a:t>
                      </a:r>
                      <a:endParaRPr lang="ru-RU" sz="15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506 600,00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506 582,80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404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политика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58 000,00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57 819,37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99,7</a:t>
                      </a:r>
                      <a:endParaRPr lang="ru-RU" sz="15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529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Дубовского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 в рамках проекта «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сектора экономики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администрации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         Г.Г.Жигунова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 жители  Семичанского сельского  поселения!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476672"/>
            <a:ext cx="7456912" cy="8806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программной части бюджета поселения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 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2143116"/>
          <a:ext cx="8001057" cy="171091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927885"/>
                <a:gridCol w="589183"/>
                <a:gridCol w="1555162"/>
                <a:gridCol w="1214446"/>
                <a:gridCol w="714381"/>
              </a:tblGrid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 имуществом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11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284 000,00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283 860,00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16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Защита населения и территории от чрезвычайных ситуаций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обеспечение пожарной безопасности и безопасности людей на водных объектах 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85 000,00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85 000,00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6 218 290,97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4 983 530,06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80,1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493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5286388"/>
            <a:ext cx="8103844" cy="11669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процент исполнения сложился по </a:t>
            </a:r>
            <a:r>
              <a:rPr lang="ru-RU" sz="1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одной муниципальной программе: «Обеспечение качественными жилищно-коммунальными услугами населения Семичанского сельского поселения» в связи с экономией бюджетных средств. По остальным </a:t>
            </a:r>
            <a:r>
              <a:rPr lang="ru-RU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программам  </a:t>
            </a:r>
            <a:r>
              <a:rPr lang="ru-RU" sz="1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мероприятий исполнено на  97,0% - 100%.</a:t>
            </a:r>
            <a:endParaRPr lang="ru-RU" sz="14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607774548"/>
              </p:ext>
            </p:extLst>
          </p:nvPr>
        </p:nvGraphicFramePr>
        <p:xfrm>
          <a:off x="642910" y="857232"/>
          <a:ext cx="814393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76291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14554"/>
            <a:ext cx="7600358" cy="38548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В целом, показатели отчета об исполнении бюджета Семичанского сельского поселения Дубовского района за 2016 год соответствуют  прогнозным.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Поступление налоговых и неналоговых доходов составило за текущий год составило 99,0% от плана, но это на 36,6% больше аналогичного показателя прошлого года. В основном это связано с увеличением дохода от продажи имущества, находящегося в муниципальной собственности и продажи земельных участков, находящихся в собственности сельского поселения. 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Исполнение плана по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расходам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составило 87,7%, но это на 38,2% больше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аналогичного показателя прошлого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года. 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Просроченная кредиторская задолженность администрации Семичанского сельского поселения по состоянию на 01.01.2017 года отсутствует. </a:t>
            </a:r>
            <a:endParaRPr lang="ru-RU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4881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Семичанского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Дубовского района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Собрания депутатов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28.12.2015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6 479,2 тыс. руб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на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6 479,2 тыс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Семичанского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6 раз: решением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02.02.2016 г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144, решением от 30.03.2016г. № 147, решением от 26.07.2016г. № 160, решением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19.08.2016 г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162, решением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31.10.2016 г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 решением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27.12.2016г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2016 года на 01 января 2017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10 321,5 тыс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10 829,0тыс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 бюджета покрыт за счет остатка средств на счете поселения, сложившегося на 01 января 2016 г. в размере  741,2 тыс. рублей.</a:t>
            </a:r>
            <a:endParaRPr lang="ru-RU" sz="15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2017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10 270,3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99,5%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планового показателя; исполнение по расходам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9 494,2 тыс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87,7 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Семичанского сельского поселения состоят из следующих поступлений:</a:t>
            </a:r>
          </a:p>
          <a:p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(единый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налог) </a:t>
            </a:r>
          </a:p>
          <a:p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r>
              <a:rPr lang="ru-RU" sz="1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600" dirty="0" smtClean="0">
              <a:solidFill>
                <a:srgbClr val="3333FF"/>
              </a:solidFill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4950216"/>
              </p:ext>
            </p:extLst>
          </p:nvPr>
        </p:nvGraphicFramePr>
        <p:xfrm>
          <a:off x="428596" y="571481"/>
          <a:ext cx="8319867" cy="56640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00293"/>
                <a:gridCol w="1374587"/>
                <a:gridCol w="1374587"/>
                <a:gridCol w="1085200"/>
                <a:gridCol w="1085200"/>
              </a:tblGrid>
              <a:tr h="432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План,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 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Факт,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 </a:t>
                      </a:r>
                      <a:r>
                        <a:rPr lang="ru-RU" sz="8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исполнения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вес, %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30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500 700,00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486 674,69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97,2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23,7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89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НДФЛ</a:t>
                      </a:r>
                      <a:r>
                        <a:rPr lang="ru-RU" sz="1000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500 700,00</a:t>
                      </a:r>
                      <a:r>
                        <a:rPr lang="ru-RU" sz="1200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486 674,69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97,2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23,7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93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товары (работы, услуги)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364 300,00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412 186,42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113,1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93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акцизы</a:t>
                      </a:r>
                      <a:r>
                        <a:rPr lang="ru-RU" sz="1000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364 300,00</a:t>
                      </a:r>
                      <a:r>
                        <a:rPr lang="ru-RU" sz="1200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412 186,42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113,1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7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500,00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30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ЕСХН</a:t>
                      </a:r>
                      <a:r>
                        <a:rPr lang="ru-RU" sz="1000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500,00</a:t>
                      </a:r>
                      <a:r>
                        <a:rPr lang="ru-RU" sz="1200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имущество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1 230 100,00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1 145 234,68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93,1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55,8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34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налог на имущество</a:t>
                      </a:r>
                      <a:r>
                        <a:rPr lang="ru-RU" sz="1000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51 500,00</a:t>
                      </a:r>
                      <a:r>
                        <a:rPr lang="ru-RU" sz="1200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48 119,42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93,4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30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земельный налог</a:t>
                      </a:r>
                      <a:r>
                        <a:rPr lang="ru-RU" sz="1000" i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1 178 600,00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1 097 115,26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53,5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93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8 300,00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8 350,00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1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 за совершение нотариальных действий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8 300,00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8 350,00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9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2 103 900,00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2 052 945,79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9278964"/>
              </p:ext>
            </p:extLst>
          </p:nvPr>
        </p:nvGraphicFramePr>
        <p:xfrm>
          <a:off x="714348" y="1142984"/>
          <a:ext cx="80010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928796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</a:t>
            </a:r>
            <a:r>
              <a:rPr lang="ru-RU" sz="1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за земельные участки после разграничения, арендная плата от сдачи в аренду имущества) </a:t>
            </a:r>
          </a:p>
          <a:p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 продажи материальных и нематериальных активов (доходы от продажи имущества, доходы от продажи земельных участков)</a:t>
            </a:r>
          </a:p>
          <a:p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  <a:endParaRPr lang="ru-RU" sz="15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 и возмещение ущерба</a:t>
            </a:r>
            <a:endParaRPr lang="ru-RU" sz="15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7664517"/>
              </p:ext>
            </p:extLst>
          </p:nvPr>
        </p:nvGraphicFramePr>
        <p:xfrm>
          <a:off x="857225" y="1214420"/>
          <a:ext cx="7429552" cy="528947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2563"/>
                <a:gridCol w="1342000"/>
                <a:gridCol w="1363372"/>
                <a:gridCol w="1083805"/>
                <a:gridCol w="797812"/>
              </a:tblGrid>
              <a:tr h="7284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Удельный вес, 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39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Арендная плата за земельные участки,  находящиеся в собственности поселения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234 400,00 </a:t>
                      </a:r>
                      <a:endParaRPr lang="ru-RU" sz="14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234 378,56 </a:t>
                      </a:r>
                      <a:endParaRPr lang="ru-RU" sz="14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 </a:t>
                      </a:r>
                      <a:endParaRPr lang="ru-RU" sz="14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46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Арендная плата от сдачи в аренду имущества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182 200,00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181 961,03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99,9 </a:t>
                      </a:r>
                      <a:endParaRPr lang="ru-RU" sz="14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5,7 </a:t>
                      </a:r>
                      <a:endParaRPr lang="ru-RU" sz="14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7739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имущества, находящегося в собственности поселения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1 093 400,00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1 093 400,00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 </a:t>
                      </a:r>
                      <a:endParaRPr lang="ru-RU" sz="14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34,5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0016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земельных участков, расположенных в границах поселения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1 652 700,00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1 652 700,65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52,2 </a:t>
                      </a:r>
                      <a:endParaRPr lang="ru-RU" sz="14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46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компенсации затрат государства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1 900,00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1 896,79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 </a:t>
                      </a:r>
                      <a:endParaRPr lang="ru-RU" sz="14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46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Штрафы, зачисляемые в бюджет поселения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1 500,00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1 500,00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4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692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3 166 100,00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3 165 837,03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 </a:t>
                      </a:r>
                      <a:endParaRPr lang="ru-RU" sz="140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endParaRPr lang="ru-RU" sz="14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884268" cy="45085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490" y="1027664"/>
            <a:ext cx="7024744" cy="601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неналоговых доходов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54590310"/>
              </p:ext>
            </p:extLst>
          </p:nvPr>
        </p:nvGraphicFramePr>
        <p:xfrm>
          <a:off x="1000100" y="2000240"/>
          <a:ext cx="6777037" cy="386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977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3545</TotalTime>
  <Words>953</Words>
  <Application>Microsoft Office PowerPoint</Application>
  <PresentationFormat>Экран (4:3)</PresentationFormat>
  <Paragraphs>444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Отчёт об исполнении бюджета Семичанского сельского поселения Дубовского района  за 2016 год</vt:lpstr>
      <vt:lpstr>Уважаемые  жители  Семичанского сельского 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Слайд 9</vt:lpstr>
      <vt:lpstr>Наилучшие показатели по исполнению доходной базы бюджета сложились  по  налогам на  товары (работы, услуги(акцизы) 113,1% от годового плана) ; государственной пошлине  (100,6 от годового плана).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Анализ поступления доходов в бюджет  Семичанского сельского поселения  за  2016 год  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2016 год</vt:lpstr>
      <vt:lpstr>Исполнение программной части бюджета поселения за 2016 год</vt:lpstr>
      <vt:lpstr>Слайд 20</vt:lpstr>
      <vt:lpstr>Слайд 21</vt:lpstr>
      <vt:lpstr>Заключение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1</cp:lastModifiedBy>
  <cp:revision>573</cp:revision>
  <dcterms:created xsi:type="dcterms:W3CDTF">2014-05-15T13:46:29Z</dcterms:created>
  <dcterms:modified xsi:type="dcterms:W3CDTF">2017-04-27T07:01:26Z</dcterms:modified>
</cp:coreProperties>
</file>