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6" r:id="rId2"/>
    <p:sldId id="282" r:id="rId3"/>
    <p:sldId id="283" r:id="rId4"/>
    <p:sldId id="257" r:id="rId5"/>
    <p:sldId id="285" r:id="rId6"/>
    <p:sldId id="286" r:id="rId7"/>
    <p:sldId id="259" r:id="rId8"/>
    <p:sldId id="287" r:id="rId9"/>
    <p:sldId id="260" r:id="rId10"/>
    <p:sldId id="261" r:id="rId11"/>
    <p:sldId id="262" r:id="rId12"/>
    <p:sldId id="263" r:id="rId13"/>
    <p:sldId id="264" r:id="rId14"/>
    <p:sldId id="288" r:id="rId15"/>
    <p:sldId id="281" r:id="rId16"/>
    <p:sldId id="266" r:id="rId17"/>
    <p:sldId id="268" r:id="rId18"/>
    <p:sldId id="291" r:id="rId19"/>
    <p:sldId id="289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9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0E5"/>
    <a:srgbClr val="00FF00"/>
    <a:srgbClr val="FF99FF"/>
    <a:srgbClr val="57C75A"/>
    <a:srgbClr val="F4D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472" autoAdjust="0"/>
  </p:normalViewPr>
  <p:slideViewPr>
    <p:cSldViewPr>
      <p:cViewPr>
        <p:scale>
          <a:sx n="110" d="100"/>
          <a:sy n="110" d="100"/>
        </p:scale>
        <p:origin x="-58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2018г</a:t>
                    </a:r>
                  </a:p>
                  <a:p>
                    <a:r>
                      <a:rPr lang="ru-RU" dirty="0" smtClean="0"/>
                      <a:t>2532,8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2019г</a:t>
                    </a:r>
                  </a:p>
                  <a:p>
                    <a:r>
                      <a:rPr lang="ru-RU" dirty="0" smtClean="0"/>
                      <a:t>2183,2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2020г</a:t>
                    </a:r>
                  </a:p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151,9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2021г</a:t>
                    </a:r>
                    <a:endParaRPr lang="ru-RU" dirty="0" smtClean="0"/>
                  </a:p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214,1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2532.8000000000002</c:v>
                </c:pt>
                <c:pt idx="1">
                  <c:v>2183.1999999999998</c:v>
                </c:pt>
                <c:pt idx="2">
                  <c:v>2151.9</c:v>
                </c:pt>
                <c:pt idx="3">
                  <c:v>2214.1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2018г</a:t>
                    </a:r>
                  </a:p>
                  <a:p>
                    <a:r>
                      <a:rPr lang="ru-RU" dirty="0" smtClean="0"/>
                      <a:t>13326,8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2019г</a:t>
                    </a:r>
                  </a:p>
                  <a:p>
                    <a:r>
                      <a:rPr lang="ru-RU" dirty="0" smtClean="0"/>
                      <a:t>19686,3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2020г</a:t>
                    </a:r>
                  </a:p>
                  <a:p>
                    <a:r>
                      <a:rPr lang="ru-RU" dirty="0" smtClean="0"/>
                      <a:t>2115,7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533065146622764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2021г</a:t>
                    </a:r>
                  </a:p>
                  <a:p>
                    <a:r>
                      <a:rPr lang="ru-RU" dirty="0" smtClean="0"/>
                      <a:t>1924,6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13326.8</c:v>
                </c:pt>
                <c:pt idx="1">
                  <c:v>19686.3</c:v>
                </c:pt>
                <c:pt idx="2">
                  <c:v>2115.6999999999998</c:v>
                </c:pt>
                <c:pt idx="3">
                  <c:v>1924.6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gapWidth val="55"/>
        <c:gapDepth val="55"/>
        <c:shape val="box"/>
        <c:axId val="81085952"/>
        <c:axId val="81087488"/>
        <c:axId val="0"/>
      </c:bar3DChart>
      <c:catAx>
        <c:axId val="81085952"/>
        <c:scaling>
          <c:orientation val="minMax"/>
        </c:scaling>
        <c:delete val="1"/>
        <c:axPos val="b"/>
        <c:majorTickMark val="none"/>
        <c:minorTickMark val="cross"/>
        <c:tickLblPos val="none"/>
        <c:crossAx val="81087488"/>
        <c:crosses val="autoZero"/>
        <c:auto val="1"/>
        <c:lblAlgn val="ctr"/>
        <c:lblOffset val="100"/>
        <c:noMultiLvlLbl val="1"/>
      </c:catAx>
      <c:valAx>
        <c:axId val="8108748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81085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275172289018621"/>
          <c:y val="0"/>
          <c:w val="0.34596969823431983"/>
          <c:h val="0.25591959893205157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layout/>
      <c:overlay val="1"/>
    </c:title>
    <c:plotArea>
      <c:layout>
        <c:manualLayout>
          <c:layoutTarget val="inner"/>
          <c:xMode val="edge"/>
          <c:yMode val="edge"/>
          <c:x val="7.9271272041147173E-2"/>
          <c:y val="8.0277443377474528E-2"/>
          <c:w val="0.80120616531448041"/>
          <c:h val="0.796778745205632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.; СДК 2019; </a:t>
                    </a:r>
                    <a:r>
                      <a:rPr lang="ru-RU" smtClean="0"/>
                      <a:t>1000,0</a:t>
                    </a:r>
                    <a:endParaRPr lang="ru-RU"/>
                  </a:p>
                </c:rich>
              </c:tx>
              <c:showLegendKey val="1"/>
              <c:showVal val="1"/>
              <c:showCatName val="1"/>
              <c:showSerName val="1"/>
            </c:dLbl>
            <c:showLegendKey val="1"/>
            <c:showVal val="1"/>
            <c:showCatName val="1"/>
            <c:showSerName val="1"/>
          </c:dLbls>
          <c:cat>
            <c:strRef>
              <c:f>Лист1!$A$2:$A$4</c:f>
              <c:strCache>
                <c:ptCount val="3"/>
                <c:pt idx="0">
                  <c:v>СДК 2019</c:v>
                </c:pt>
                <c:pt idx="1">
                  <c:v>СДК 2020</c:v>
                </c:pt>
                <c:pt idx="2">
                  <c:v>СДК 2021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1000</c:v>
                </c:pt>
                <c:pt idx="1">
                  <c:v>660.1</c:v>
                </c:pt>
                <c:pt idx="2">
                  <c:v>660.1</c:v>
                </c:pt>
              </c:numCache>
            </c:numRef>
          </c:val>
        </c:ser>
        <c:gapWidth val="100"/>
        <c:axId val="122802944"/>
        <c:axId val="122804480"/>
      </c:barChart>
      <c:catAx>
        <c:axId val="122802944"/>
        <c:scaling>
          <c:orientation val="minMax"/>
        </c:scaling>
        <c:axPos val="b"/>
        <c:tickLblPos val="nextTo"/>
        <c:crossAx val="122804480"/>
        <c:crosses val="autoZero"/>
        <c:auto val="1"/>
        <c:lblAlgn val="ctr"/>
        <c:lblOffset val="100"/>
      </c:catAx>
      <c:valAx>
        <c:axId val="122804480"/>
        <c:scaling>
          <c:orientation val="minMax"/>
        </c:scaling>
        <c:axPos val="l"/>
        <c:majorGridlines/>
        <c:numFmt formatCode="General" sourceLinked="1"/>
        <c:tickLblPos val="nextTo"/>
        <c:crossAx val="12280294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416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1011.4</c:v>
                </c:pt>
                <c:pt idx="1">
                  <c:v>1000</c:v>
                </c:pt>
                <c:pt idx="2" formatCode="General">
                  <c:v>660.1</c:v>
                </c:pt>
                <c:pt idx="3" formatCode="General">
                  <c:v>660.1</c:v>
                </c:pt>
              </c:numCache>
            </c:numRef>
          </c:val>
        </c:ser>
        <c:shape val="box"/>
        <c:axId val="122916224"/>
        <c:axId val="122922112"/>
        <c:axId val="103097664"/>
      </c:bar3DChart>
      <c:catAx>
        <c:axId val="122916224"/>
        <c:scaling>
          <c:orientation val="minMax"/>
        </c:scaling>
        <c:delete val="1"/>
        <c:axPos val="b"/>
        <c:majorTickMark val="cross"/>
        <c:minorTickMark val="cross"/>
        <c:tickLblPos val="none"/>
        <c:crossAx val="122922112"/>
        <c:crosses val="autoZero"/>
        <c:auto val="1"/>
        <c:lblAlgn val="ctr"/>
        <c:lblOffset val="100"/>
        <c:noMultiLvlLbl val="1"/>
      </c:catAx>
      <c:valAx>
        <c:axId val="12292211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22916224"/>
        <c:crosses val="autoZero"/>
        <c:crossBetween val="between"/>
      </c:valAx>
      <c:serAx>
        <c:axId val="103097664"/>
        <c:scaling>
          <c:orientation val="minMax"/>
        </c:scaling>
        <c:delete val="1"/>
        <c:axPos val="b"/>
        <c:majorTickMark val="cross"/>
        <c:minorTickMark val="cross"/>
        <c:tickLblPos val="none"/>
        <c:crossAx val="122922112"/>
        <c:crosses val="autoZero"/>
      </c:serAx>
    </c:plotArea>
    <c:legend>
      <c:legendPos val="r"/>
      <c:layout/>
      <c:overlay val="1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32900153105861818"/>
          <c:y val="2.7481475749192328E-2"/>
          <c:w val="0.66791204918829594"/>
          <c:h val="0.6329983168565867"/>
        </c:manualLayout>
      </c:layout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10116.4</c:v>
                </c:pt>
                <c:pt idx="1">
                  <c:v>14710</c:v>
                </c:pt>
                <c:pt idx="2">
                  <c:v>95.2</c:v>
                </c:pt>
                <c:pt idx="3">
                  <c:v>95.2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77.3</c:v>
                </c:pt>
                <c:pt idx="1">
                  <c:v>83.5</c:v>
                </c:pt>
                <c:pt idx="2">
                  <c:v>83.9</c:v>
                </c:pt>
                <c:pt idx="3">
                  <c:v>86.5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3077.7</c:v>
                </c:pt>
                <c:pt idx="1">
                  <c:v>4892.8</c:v>
                </c:pt>
                <c:pt idx="2">
                  <c:v>1936.6</c:v>
                </c:pt>
                <c:pt idx="3">
                  <c:v>1742.9</c:v>
                </c:pt>
              </c:numCache>
            </c:numRef>
          </c:val>
        </c:ser>
        <c:gapWidth val="95"/>
        <c:gapDepth val="95"/>
        <c:shape val="cylinder"/>
        <c:axId val="122991360"/>
        <c:axId val="122992896"/>
        <c:axId val="0"/>
      </c:bar3DChart>
      <c:catAx>
        <c:axId val="122991360"/>
        <c:scaling>
          <c:orientation val="minMax"/>
        </c:scaling>
        <c:axPos val="b"/>
        <c:majorTickMark val="none"/>
        <c:tickLblPos val="nextTo"/>
        <c:crossAx val="122992896"/>
        <c:crosses val="autoZero"/>
        <c:auto val="1"/>
        <c:lblAlgn val="ctr"/>
        <c:lblOffset val="100"/>
        <c:noMultiLvlLbl val="1"/>
      </c:catAx>
      <c:valAx>
        <c:axId val="12299289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29913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0.10485843783415955"/>
          <c:y val="3.0086217254416205E-2"/>
          <c:w val="0.89128353747448263"/>
          <c:h val="0.6599726101862577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ru-RU" sz="900" dirty="0" smtClean="0"/>
                      <a:t>2018 г</a:t>
                    </a:r>
                  </a:p>
                  <a:p>
                    <a:pPr>
                      <a:defRPr sz="900"/>
                    </a:pPr>
                    <a:r>
                      <a:rPr lang="ru-RU" sz="900" dirty="0" smtClean="0"/>
                      <a:t>3077,7</a:t>
                    </a:r>
                    <a:endParaRPr lang="ru-RU" sz="900" dirty="0"/>
                  </a:p>
                </c:rich>
              </c:tx>
              <c:spPr/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 2018</a:t>
                    </a:r>
                  </a:p>
                  <a:p>
                    <a:r>
                      <a:rPr lang="ru-RU" dirty="0" smtClean="0"/>
                      <a:t>77,3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6.1728395061728392E-3"/>
                  <c:y val="7.4073814848125705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2018г</a:t>
                    </a:r>
                  </a:p>
                  <a:p>
                    <a:r>
                      <a:rPr lang="ru-RU" dirty="0" smtClean="0"/>
                      <a:t>10116,4</a:t>
                    </a:r>
                  </a:p>
                  <a:p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2016 г</a:t>
                    </a:r>
                  </a:p>
                  <a:p>
                    <a:r>
                      <a:rPr lang="ru-RU" dirty="0" smtClean="0"/>
                      <a:t>950,0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CatName val="1"/>
          </c:dLbls>
          <c:trendline>
            <c:trendlineType val="linear"/>
          </c:trendline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3077.7</c:v>
                </c:pt>
                <c:pt idx="1">
                  <c:v>77.099999999999994</c:v>
                </c:pt>
                <c:pt idx="2">
                  <c:v>10116.4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тыс.рублей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2019г</a:t>
                    </a:r>
                  </a:p>
                  <a:p>
                    <a:r>
                      <a:rPr lang="ru-RU" dirty="0" smtClean="0"/>
                      <a:t>4892,8</a:t>
                    </a:r>
                  </a:p>
                  <a:p>
                    <a:endParaRPr lang="ru-RU" dirty="0" smtClean="0"/>
                  </a:p>
                  <a:p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2019</a:t>
                    </a:r>
                  </a:p>
                  <a:p>
                    <a:r>
                      <a:rPr lang="ru-RU" dirty="0" smtClean="0"/>
                      <a:t>83,5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2019г</a:t>
                    </a:r>
                  </a:p>
                  <a:p>
                    <a:r>
                      <a:rPr lang="ru-RU" dirty="0" smtClean="0"/>
                      <a:t>14710,0</a:t>
                    </a:r>
                  </a:p>
                  <a:p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showCatName val="1"/>
          </c:dLbls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4892.8</c:v>
                </c:pt>
                <c:pt idx="1">
                  <c:v>83.5</c:v>
                </c:pt>
                <c:pt idx="2">
                  <c:v>14710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тыс.рублей2</c:v>
                </c:pt>
              </c:strCache>
            </c:strRef>
          </c:tx>
          <c:dLbls>
            <c:dLbl>
              <c:idx val="0"/>
              <c:layout>
                <c:manualLayout>
                  <c:x val="-4.6296296296296476E-3"/>
                  <c:y val="-1.7284084550690793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2020г</a:t>
                    </a:r>
                  </a:p>
                  <a:p>
                    <a:r>
                      <a:rPr lang="ru-RU" sz="900" dirty="0" smtClean="0"/>
                      <a:t>1936,6</a:t>
                    </a:r>
                    <a:endParaRPr lang="ru-RU" sz="900" dirty="0"/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endParaRPr lang="ru-RU" sz="900" dirty="0" smtClean="0"/>
                  </a:p>
                  <a:p>
                    <a:r>
                      <a:rPr lang="ru-RU" dirty="0" smtClean="0"/>
                      <a:t>2020</a:t>
                    </a:r>
                  </a:p>
                  <a:p>
                    <a:r>
                      <a:rPr lang="ru-RU" dirty="0" smtClean="0"/>
                      <a:t>83,9</a:t>
                    </a:r>
                  </a:p>
                  <a:p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"/>
                  <c:y val="-4.9384487426699019E-3"/>
                </c:manualLayout>
              </c:layout>
              <c:tx>
                <c:rich>
                  <a:bodyPr/>
                  <a:lstStyle/>
                  <a:p>
                    <a:endParaRPr lang="ru-RU" sz="900" dirty="0" smtClean="0"/>
                  </a:p>
                  <a:p>
                    <a:r>
                      <a:rPr lang="ru-RU" dirty="0" smtClean="0"/>
                      <a:t>2020г</a:t>
                    </a:r>
                  </a:p>
                  <a:p>
                    <a:r>
                      <a:rPr lang="ru-RU" dirty="0" smtClean="0"/>
                      <a:t>95,2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showCatName val="1"/>
          </c:dLbls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1936.6</c:v>
                </c:pt>
                <c:pt idx="1">
                  <c:v>83.9</c:v>
                </c:pt>
                <c:pt idx="2">
                  <c:v>95.2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тыс.рублей3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2021г</a:t>
                    </a:r>
                  </a:p>
                  <a:p>
                    <a:r>
                      <a:rPr lang="ru-RU" dirty="0" smtClean="0"/>
                      <a:t>1742,9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2021</a:t>
                    </a:r>
                  </a:p>
                  <a:p>
                    <a:r>
                      <a:rPr lang="ru-RU" dirty="0" smtClean="0"/>
                      <a:t>86,5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2021г</a:t>
                    </a:r>
                  </a:p>
                  <a:p>
                    <a:endParaRPr lang="ru-RU" dirty="0" smtClean="0"/>
                  </a:p>
                  <a:p>
                    <a:r>
                      <a:rPr lang="ru-RU" smtClean="0"/>
                      <a:t>95,2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1742.9</c:v>
                </c:pt>
                <c:pt idx="1">
                  <c:v>86.5</c:v>
                </c:pt>
                <c:pt idx="2">
                  <c:v>95.2</c:v>
                </c:pt>
              </c:numCache>
            </c:numRef>
          </c:val>
        </c:ser>
        <c:gapWidth val="100"/>
        <c:axId val="117572352"/>
        <c:axId val="117573888"/>
      </c:barChart>
      <c:catAx>
        <c:axId val="117572352"/>
        <c:scaling>
          <c:orientation val="minMax"/>
        </c:scaling>
        <c:axPos val="b"/>
        <c:tickLblPos val="nextTo"/>
        <c:crossAx val="117573888"/>
        <c:crosses val="autoZero"/>
        <c:auto val="1"/>
        <c:lblAlgn val="ctr"/>
        <c:lblOffset val="100"/>
      </c:catAx>
      <c:valAx>
        <c:axId val="117573888"/>
        <c:scaling>
          <c:orientation val="minMax"/>
        </c:scaling>
        <c:axPos val="l"/>
        <c:minorGridlines/>
        <c:numFmt formatCode="General" sourceLinked="1"/>
        <c:tickLblPos val="nextTo"/>
        <c:crossAx val="11757235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445189316613201"/>
          <c:y val="5.7481354624751166E-2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2017 года</c:v>
                </c:pt>
                <c:pt idx="1">
                  <c:v>план 2018 года</c:v>
                </c:pt>
                <c:pt idx="2">
                  <c:v>план 2019 года</c:v>
                </c:pt>
                <c:pt idx="3">
                  <c:v>план 2020 года</c:v>
                </c:pt>
                <c:pt idx="4">
                  <c:v>план 2021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4984.5</c:v>
                </c:pt>
                <c:pt idx="1">
                  <c:v>2532.8000000000002</c:v>
                </c:pt>
                <c:pt idx="2">
                  <c:v>2183.1999999999998</c:v>
                </c:pt>
                <c:pt idx="3">
                  <c:v>2151.9</c:v>
                </c:pt>
                <c:pt idx="4">
                  <c:v>2214.1</c:v>
                </c:pt>
                <c:pt idx="6">
                  <c:v>0</c:v>
                </c:pt>
              </c:numCache>
            </c:numRef>
          </c:val>
        </c:ser>
        <c:shape val="cylinder"/>
        <c:axId val="116134272"/>
        <c:axId val="116135808"/>
        <c:axId val="103388480"/>
      </c:bar3DChart>
      <c:catAx>
        <c:axId val="116134272"/>
        <c:scaling>
          <c:orientation val="minMax"/>
        </c:scaling>
        <c:axPos val="b"/>
        <c:majorTickMark val="none"/>
        <c:tickLblPos val="nextTo"/>
        <c:crossAx val="116135808"/>
        <c:crosses val="autoZero"/>
        <c:auto val="1"/>
        <c:lblAlgn val="ctr"/>
        <c:lblOffset val="100"/>
        <c:noMultiLvlLbl val="1"/>
      </c:catAx>
      <c:valAx>
        <c:axId val="116135808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16134272"/>
        <c:crosses val="autoZero"/>
        <c:crossBetween val="between"/>
      </c:valAx>
      <c:serAx>
        <c:axId val="103388480"/>
        <c:scaling>
          <c:orientation val="minMax"/>
        </c:scaling>
        <c:delete val="1"/>
        <c:axPos val="b"/>
        <c:tickLblPos val="none"/>
        <c:crossAx val="116135808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316033006947E-3"/>
          <c:y val="0"/>
          <c:w val="0.990576168396696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50"/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Арендная плата за земли после разграничения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13.411506046170759</c:v>
                </c:pt>
                <c:pt idx="1">
                  <c:v>5.6614144375229012</c:v>
                </c:pt>
                <c:pt idx="2">
                  <c:v>2.2398314400879449</c:v>
                </c:pt>
                <c:pt idx="3">
                  <c:v>59.261634298277762</c:v>
                </c:pt>
                <c:pt idx="4">
                  <c:v>0.28398680835470885</c:v>
                </c:pt>
                <c:pt idx="5">
                  <c:v>6.320996702088677</c:v>
                </c:pt>
                <c:pt idx="6">
                  <c:v>12.797728105533158</c:v>
                </c:pt>
                <c:pt idx="7">
                  <c:v>2.290216196408941E-2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10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3.1635802469135867E-2"/>
          <c:y val="6.7894298108218717E-2"/>
          <c:w val="0.95370370370370372"/>
          <c:h val="0.92624781646057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6"/>
          </c:dPt>
          <c:dLbls>
            <c:dLbl>
              <c:idx val="0"/>
              <c:layout>
                <c:manualLayout>
                  <c:x val="-1.5432098765432117E-3"/>
                  <c:y val="8.091706001348637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14,2%</a:t>
                    </a:r>
                    <a:endParaRPr lang="ru-RU" dirty="0"/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6.5088825702342881E-2"/>
                  <c:y val="-0.145650920405010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</a:t>
                    </a:r>
                    <a:r>
                      <a:rPr lang="ru-RU" dirty="0" smtClean="0"/>
                      <a:t>55,9%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7.2530864197530909E-2"/>
                  <c:y val="0.391099123398516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</a:t>
                    </a:r>
                    <a:r>
                      <a:rPr lang="ru-RU" dirty="0" smtClean="0"/>
                      <a:t>0,3%</a:t>
                    </a:r>
                    <a:endParaRPr lang="ru-RU" dirty="0"/>
                  </a:p>
                </c:rich>
              </c:tx>
              <c:dLblPos val="outEnd"/>
              <c:showCatName val="1"/>
              <c:showPercent val="1"/>
            </c:dLbl>
            <c:dLbl>
              <c:idx val="3"/>
              <c:layout>
                <c:manualLayout>
                  <c:x val="-5.2469257315057839E-2"/>
                  <c:y val="0.188806473364801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
</a:t>
                    </a:r>
                    <a:r>
                      <a:rPr lang="ru-RU" dirty="0" smtClean="0"/>
                      <a:t>20,1%</a:t>
                    </a:r>
                    <a:endParaRPr lang="ru-RU" dirty="0"/>
                  </a:p>
                </c:rich>
              </c:tx>
              <c:dLblPos val="outEnd"/>
              <c:showCatName val="1"/>
              <c:showPercent val="1"/>
            </c:dLbl>
            <c:dLbl>
              <c:idx val="4"/>
              <c:layout>
                <c:manualLayout>
                  <c:x val="-4.783950617283949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имущество физических лиц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3,5%</a:t>
                    </a:r>
                  </a:p>
                  <a:p>
                    <a:endParaRPr lang="ru-RU" dirty="0"/>
                  </a:p>
                </c:rich>
              </c:tx>
              <c:dLblPos val="outEnd"/>
              <c:showCatName val="1"/>
              <c:showPercent val="1"/>
            </c:dLbl>
            <c:dLbl>
              <c:idx val="5"/>
              <c:layout>
                <c:manualLayout>
                  <c:x val="6.481481481481489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с/</a:t>
                    </a:r>
                    <a:r>
                      <a:rPr lang="ru-RU" dirty="0" err="1" smtClean="0"/>
                      <a:t>х</a:t>
                    </a:r>
                    <a:r>
                      <a:rPr lang="ru-RU" baseline="0" dirty="0" smtClean="0"/>
                      <a:t> налог 6,0%</a:t>
                    </a:r>
                    <a:endParaRPr lang="en-US" dirty="0"/>
                  </a:p>
                </c:rich>
              </c:tx>
              <c:dLblPos val="outEnd"/>
              <c:showCatName val="1"/>
              <c:showPercent val="1"/>
            </c:dLbl>
            <c:dLbl>
              <c:idx val="6"/>
              <c:delete val="1"/>
            </c:dLbl>
            <c:dLblPos val="outEnd"/>
            <c:showCatName val="1"/>
            <c:showPercent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305.60000000000002</c:v>
                </c:pt>
                <c:pt idx="1">
                  <c:v>1277.9000000000001</c:v>
                </c:pt>
                <c:pt idx="2">
                  <c:v>6.4</c:v>
                </c:pt>
                <c:pt idx="3">
                  <c:v>433.2</c:v>
                </c:pt>
                <c:pt idx="4">
                  <c:v>0.5</c:v>
                </c:pt>
                <c:pt idx="5">
                  <c:v>128.30000000000001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CatName val="1"/>
            <c:showPercent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0"/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6513261092682818"/>
          <c:y val="0.29851321551274212"/>
          <c:w val="0.81177141031948974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Оценка 2018 года </c:v>
                </c:pt>
                <c:pt idx="2">
                  <c:v>Проект 2019 года</c:v>
                </c:pt>
                <c:pt idx="3">
                  <c:v>Проект 2020 года</c:v>
                </c:pt>
                <c:pt idx="4">
                  <c:v>Проект 2021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511.2</c:v>
                </c:pt>
                <c:pt idx="1">
                  <c:v>416.5</c:v>
                </c:pt>
                <c:pt idx="2">
                  <c:v>292.8</c:v>
                </c:pt>
                <c:pt idx="3">
                  <c:v>305.60000000000002</c:v>
                </c:pt>
                <c:pt idx="4">
                  <c:v>323.89999999999992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Оценка 2018 года </c:v>
                </c:pt>
                <c:pt idx="2">
                  <c:v>Проект 2019 года</c:v>
                </c:pt>
                <c:pt idx="3">
                  <c:v>Проект 2020 года</c:v>
                </c:pt>
                <c:pt idx="4">
                  <c:v>Проект 2021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Оценка 2018 года </c:v>
                </c:pt>
                <c:pt idx="2">
                  <c:v>Проект 2019 года</c:v>
                </c:pt>
                <c:pt idx="3">
                  <c:v>Проект 2020 года</c:v>
                </c:pt>
                <c:pt idx="4">
                  <c:v>Проект 2021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17369472"/>
        <c:axId val="117371264"/>
        <c:axId val="0"/>
      </c:bar3DChart>
      <c:catAx>
        <c:axId val="1173694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17371264"/>
        <c:crosses val="autoZero"/>
        <c:auto val="1"/>
        <c:lblAlgn val="ctr"/>
        <c:lblOffset val="100"/>
        <c:noMultiLvlLbl val="1"/>
      </c:catAx>
      <c:valAx>
        <c:axId val="117371264"/>
        <c:scaling>
          <c:orientation val="minMax"/>
        </c:scaling>
        <c:axPos val="l"/>
        <c:majorGridlines/>
        <c:title>
          <c:layout/>
        </c:title>
        <c:numFmt formatCode="General" sourceLinked="1"/>
        <c:tickLblPos val="nextTo"/>
        <c:crossAx val="11736947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76,0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Проект 2019</c:v>
                </c:pt>
                <c:pt idx="3">
                  <c:v>Проект 2020</c:v>
                </c:pt>
                <c:pt idx="4">
                  <c:v>Проект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60.3</c:v>
                </c:pt>
                <c:pt idx="1">
                  <c:v>76</c:v>
                </c:pt>
                <c:pt idx="2">
                  <c:v>48.9</c:v>
                </c:pt>
                <c:pt idx="3">
                  <c:v>75.5</c:v>
                </c:pt>
                <c:pt idx="4">
                  <c:v>88.4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Проект 2019</c:v>
                </c:pt>
                <c:pt idx="3">
                  <c:v>Проект 2020</c:v>
                </c:pt>
                <c:pt idx="4">
                  <c:v>Проект 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Проект 2019</c:v>
                </c:pt>
                <c:pt idx="3">
                  <c:v>Проект 2020</c:v>
                </c:pt>
                <c:pt idx="4">
                  <c:v>Проект 2021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117541888"/>
        <c:axId val="117551872"/>
        <c:axId val="117153280"/>
      </c:bar3DChart>
      <c:catAx>
        <c:axId val="117541888"/>
        <c:scaling>
          <c:orientation val="minMax"/>
        </c:scaling>
        <c:axPos val="b"/>
        <c:majorTickMark val="none"/>
        <c:tickLblPos val="nextTo"/>
        <c:crossAx val="117551872"/>
        <c:crosses val="autoZero"/>
        <c:auto val="1"/>
        <c:lblAlgn val="ctr"/>
        <c:lblOffset val="100"/>
        <c:noMultiLvlLbl val="1"/>
      </c:catAx>
      <c:valAx>
        <c:axId val="11755187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17541888"/>
        <c:crosses val="autoZero"/>
        <c:crossBetween val="between"/>
      </c:valAx>
      <c:serAx>
        <c:axId val="117153280"/>
        <c:scaling>
          <c:orientation val="minMax"/>
        </c:scaling>
        <c:delete val="1"/>
        <c:axPos val="b"/>
        <c:majorTickMark val="cross"/>
        <c:minorTickMark val="cross"/>
        <c:tickLblPos val="none"/>
        <c:crossAx val="117551872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1368874933508922"/>
          <c:y val="4.3242940580491947E-2"/>
        </c:manualLayout>
      </c:layout>
    </c:title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5.5555166717993227E-3"/>
                  <c:y val="2.40238558780511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311,2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Проект 2019 года</c:v>
                </c:pt>
                <c:pt idx="3">
                  <c:v>Проект 2020 года</c:v>
                </c:pt>
                <c:pt idx="4">
                  <c:v>Проект 2021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1379.3</c:v>
                </c:pt>
                <c:pt idx="1">
                  <c:v>1311.2</c:v>
                </c:pt>
                <c:pt idx="2">
                  <c:v>1293.8</c:v>
                </c:pt>
                <c:pt idx="3">
                  <c:v>1202.4000000000001</c:v>
                </c:pt>
                <c:pt idx="4">
                  <c:v>1210.8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227E-3"/>
                  <c:y val="-7.687633880976359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2017ф</a:t>
                    </a:r>
                    <a:endParaRPr lang="en-US" sz="9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222066687197291E-2"/>
                  <c:y val="-2.8829005382100398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</a:t>
                    </a:r>
                    <a:r>
                      <a:rPr lang="ru-RU" dirty="0" smtClean="0"/>
                      <a:t>018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4.80480900845413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2019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1111033343598645E-2"/>
                  <c:y val="-4.32429405804920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Проект 2019 года</c:v>
                </c:pt>
                <c:pt idx="3">
                  <c:v>Проект 2020 года</c:v>
                </c:pt>
                <c:pt idx="4">
                  <c:v>Проект 2021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План 2018 года </c:v>
                </c:pt>
                <c:pt idx="2">
                  <c:v>Проект 2019 года</c:v>
                </c:pt>
                <c:pt idx="3">
                  <c:v>Проект 2020 года</c:v>
                </c:pt>
                <c:pt idx="4">
                  <c:v>Проект 2021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95"/>
        <c:gapDepth val="95"/>
        <c:shape val="cylinder"/>
        <c:axId val="117849472"/>
        <c:axId val="117855360"/>
        <c:axId val="0"/>
      </c:bar3DChart>
      <c:catAx>
        <c:axId val="117849472"/>
        <c:scaling>
          <c:orientation val="minMax"/>
        </c:scaling>
        <c:axPos val="b"/>
        <c:numFmt formatCode="General" sourceLinked="1"/>
        <c:majorTickMark val="none"/>
        <c:tickLblPos val="nextTo"/>
        <c:crossAx val="117855360"/>
        <c:crosses val="autoZero"/>
        <c:auto val="1"/>
        <c:lblAlgn val="ctr"/>
        <c:lblOffset val="100"/>
        <c:noMultiLvlLbl val="1"/>
      </c:catAx>
      <c:valAx>
        <c:axId val="11785536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1784947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hPercent val="210"/>
      <c:depthPercent val="100"/>
      <c:rAngAx val="1"/>
    </c:view3D>
    <c:floor>
      <c:spPr>
        <a:solidFill>
          <a:srgbClr val="9999FF"/>
        </a:solidFill>
      </c:spPr>
    </c:floor>
    <c:plotArea>
      <c:layout>
        <c:manualLayout>
          <c:layoutTarget val="inner"/>
          <c:xMode val="edge"/>
          <c:yMode val="edge"/>
          <c:x val="0.10679211998974979"/>
          <c:y val="0"/>
          <c:w val="0.61002916393871165"/>
          <c:h val="0.9436464740784527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3515618947237619E-3"/>
                  <c:y val="-1.7286931760177201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5,6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3515618947237619E-3"/>
                  <c:y val="-1.72869317601772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31.079650054577147</c:v>
                </c:pt>
                <c:pt idx="1">
                  <c:v>21.702828139646538</c:v>
                </c:pt>
                <c:pt idx="2">
                  <c:v>80.340238072921537</c:v>
                </c:pt>
                <c:pt idx="3">
                  <c:v>79.665112233309969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2.703123789447542E-3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9.4610396852627746E-3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297655221030395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703123789447542E-3"/>
                  <c:y val="-7.9952059390819424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0.5</c:v>
                </c:pt>
                <c:pt idx="1">
                  <c:v>0.60000000000000009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5953104420607793E-2"/>
                  <c:y val="-6.4825994100664419E-2"/>
                </c:manualLayout>
              </c:layout>
              <c:showVal val="1"/>
            </c:dLbl>
            <c:dLbl>
              <c:idx val="1"/>
              <c:layout>
                <c:manualLayout>
                  <c:x val="4.0546856841712733E-2"/>
                  <c:y val="-6.6986860570686535E-2"/>
                </c:manualLayout>
              </c:layout>
              <c:showVal val="1"/>
            </c:dLbl>
            <c:dLbl>
              <c:idx val="2"/>
              <c:layout>
                <c:manualLayout>
                  <c:x val="2.1624990315580142E-2"/>
                  <c:y val="-6.4825994100664419E-2"/>
                </c:manualLayout>
              </c:layout>
              <c:showVal val="1"/>
            </c:dLbl>
            <c:dLbl>
              <c:idx val="3"/>
              <c:layout>
                <c:manualLayout>
                  <c:x val="3.5140609262817736E-2"/>
                  <c:y val="-7.9952059390819424E-2"/>
                </c:manualLayout>
              </c:layout>
              <c:showVal val="1"/>
            </c:dLbl>
            <c:numFmt formatCode="#,##0.0" sourceLinked="0"/>
            <c:spPr>
              <a:ln w="19050"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7.3855644797793024E-2</c:v>
                </c:pt>
                <c:pt idx="1">
                  <c:v>0.8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1.2164057052513829E-2"/>
                  <c:y val="-4.3217329400442915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0.30085314130865692</c:v>
                </c:pt>
                <c:pt idx="1">
                  <c:v>0.43530944923295012</c:v>
                </c:pt>
                <c:pt idx="2">
                  <c:v>2.2307620208079486</c:v>
                </c:pt>
                <c:pt idx="3">
                  <c:v>2.3002392055476362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2"/>
              <c:layout>
                <c:manualLayout>
                  <c:x val="-1.3515618947237585E-2"/>
                  <c:y val="-6.4825994100664391E-2"/>
                </c:manualLayout>
              </c:layout>
              <c:showVal val="1"/>
            </c:dLbl>
            <c:dLbl>
              <c:idx val="3"/>
              <c:layout>
                <c:manualLayout>
                  <c:x val="2.703123789447542E-3"/>
                  <c:y val="-9.0756391740930739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1,3</a:t>
                    </a:r>
                    <a:endParaRPr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62.027337449699424</c:v>
                </c:pt>
                <c:pt idx="1">
                  <c:v>72.39260156839434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4.1898418736436675E-2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2437485473370359E-2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1898418736436523E-2"/>
                  <c:y val="-6.4825994100664391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9195294946988979E-2"/>
                  <c:y val="-9.0756391740930739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txPr>
              <a:bodyPr anchor="t"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8.6888993879756501E-2</c:v>
                </c:pt>
                <c:pt idx="1">
                  <c:v>9.145156496490546E-2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2.297655221030395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081249515779006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1.216405705251378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7030173672511026E-3"/>
                  <c:y val="-7.9952059390819424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5.4924705256241086</c:v>
                </c:pt>
                <c:pt idx="1">
                  <c:v>4.5725782482452715</c:v>
                </c:pt>
                <c:pt idx="2">
                  <c:v>15.467710188396293</c:v>
                </c:pt>
                <c:pt idx="3">
                  <c:v>15.949452726701622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Лист1!$J$2:$J$5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Лист1!$K$2:$K$5</c:f>
              <c:numCache>
                <c:formatCode>0.0</c:formatCode>
                <c:ptCount val="4"/>
                <c:pt idx="0">
                  <c:v>0.28673367980319636</c:v>
                </c:pt>
                <c:pt idx="1">
                  <c:v>0.24143213150735046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dirty="0">
                        <a:solidFill>
                          <a:schemeClr val="bg1"/>
                        </a:solidFill>
                      </a:rPr>
                      <a:t>3,5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5140609262817701E-2"/>
                  <c:y val="-6.6986860570686535E-2"/>
                </c:manualLayout>
              </c:layout>
              <c:showVal val="1"/>
            </c:dLbl>
            <c:dLbl>
              <c:idx val="2"/>
              <c:layout>
                <c:manualLayout>
                  <c:x val="-2.7031237894475341E-2"/>
                  <c:y val="-6.6986860570686535E-2"/>
                </c:manualLayout>
              </c:layout>
              <c:showVal val="1"/>
            </c:dLbl>
            <c:dLbl>
              <c:idx val="3"/>
              <c:layout>
                <c:manualLayout>
                  <c:x val="-1.2164057052513829E-2"/>
                  <c:y val="-7.9952059390819424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Лист1!$L$2:$L$5</c:f>
              <c:numCache>
                <c:formatCode>0.0</c:formatCode>
                <c:ptCount val="4"/>
                <c:pt idx="0">
                  <c:v>0.2335141710518456</c:v>
                </c:pt>
                <c:pt idx="1">
                  <c:v>9.145156496490546E-2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-3.5140609262817701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4328114105027637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328114105027637E-2"/>
                  <c:y val="-6.69868605706864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9.4609332630663651E-3"/>
                  <c:y val="-9.29172582109522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Лист1!$M$2:$M$5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3.378904736809400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sz="12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dirty="0" smtClean="0"/>
                      <a:t>,8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2710913894227017E-2"/>
                  <c:y val="-6.4825994100664419E-2"/>
                </c:manualLayout>
              </c:layout>
              <c:showVal val="1"/>
            </c:dLbl>
            <c:dLbl>
              <c:idx val="2"/>
              <c:layout>
                <c:manualLayout>
                  <c:x val="4.7304666315331846E-2"/>
                  <c:y val="-6.4825994100664419E-2"/>
                </c:manualLayout>
              </c:layout>
              <c:showVal val="1"/>
            </c:dLbl>
            <c:dLbl>
              <c:idx val="3"/>
              <c:layout>
                <c:manualLayout>
                  <c:x val="3.6492171157541491E-2"/>
                  <c:y val="-9.2917258210952286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Лист1!$N$2:$N$5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Лист1!$O$2:$O$5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2720640"/>
        <c:axId val="122722176"/>
        <c:axId val="0"/>
      </c:bar3DChart>
      <c:catAx>
        <c:axId val="12272064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122722176"/>
        <c:crosses val="autoZero"/>
        <c:auto val="1"/>
        <c:lblAlgn val="ctr"/>
        <c:lblOffset val="100"/>
      </c:catAx>
      <c:valAx>
        <c:axId val="122722176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tickLblPos val="none"/>
        <c:crossAx val="122720640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8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72260341470516365"/>
          <c:y val="4.948077951811683E-2"/>
          <c:w val="0.24901378550563813"/>
          <c:h val="0.83189071392306069"/>
        </c:manualLayout>
      </c:layout>
      <c:txPr>
        <a:bodyPr/>
        <a:lstStyle/>
        <a:p>
          <a:pPr>
            <a:defRPr sz="1200" normalizeH="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6.4384432148484924E-2"/>
                  <c:y val="-6.06615451976276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0111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,2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1.3888888888888999E-2"/>
                  <c:y val="-0.297075257346115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0104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4641,9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9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7,8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10357495606495402"/>
                  <c:y val="-7.83546949010867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94,4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2,0</a:t>
                    </a:r>
                    <a:r>
                      <a:rPr lang="en-U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0">
                  <c:v>0111</c:v>
                </c:pt>
                <c:pt idx="1">
                  <c:v>0104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4641.9000000000005</c:v>
                </c:pt>
                <c:pt idx="2">
                  <c:v>94.4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89C461-59A1-445D-8E29-0FBB23E6CB19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A734A65-8D53-42DD-AF1B-FF3A8D357FC0}" type="parTrans" cxnId="{438D3F5C-9AB2-4F7F-89EA-7BBA9DB57E71}">
      <dgm:prSet/>
      <dgm:spPr/>
      <dgm:t>
        <a:bodyPr/>
        <a:lstStyle/>
        <a:p>
          <a:endParaRPr lang="ru-RU"/>
        </a:p>
      </dgm:t>
    </dgm:pt>
    <dgm:pt modelId="{D06C4568-0A28-4A61-93A7-AE3596BAC5BC}" type="sibTrans" cxnId="{438D3F5C-9AB2-4F7F-89EA-7BBA9DB57E71}">
      <dgm:prSet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 бюджета Семичанского сельского поселения Дубовского района на 2017-2019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(постановление Администрации Семичанского сельского поселения от 02.07.2017 № 103)</a:t>
          </a: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/>
            <a:t>Об утверждении Плана мероприятий по росту доходного потенциала, оптимизации расходов местного бюджета и сокращению муниципального долга до 2020 года  (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постановление Администрации Семичанского сельского поселения от 16.10.2018 № 135</a:t>
          </a:r>
          <a:r>
            <a:rPr lang="ru-RU" sz="1400" b="1" i="1" dirty="0" smtClean="0"/>
            <a:t>)</a:t>
          </a:r>
          <a:endParaRPr lang="ru-RU" sz="1400" b="1" i="1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67EBDA2B-AAF6-4417-B623-190D2EAC6998}">
      <dgm:prSet custT="1"/>
      <dgm:spPr>
        <a:solidFill>
          <a:srgbClr val="7EEA9F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льгот (пониженных ставок по налогам) (постановление Администрации Семичанского сельского поселения от 16.07.2018 № 106)</a:t>
          </a:r>
          <a:endParaRPr lang="ru-RU" sz="1400" dirty="0"/>
        </a:p>
      </dgm:t>
    </dgm:pt>
    <dgm:pt modelId="{82C3ACCA-F792-437E-9F81-88A9519E138A}" type="parTrans" cxnId="{BCAEB09C-2531-453D-A3C5-B74788F431F5}">
      <dgm:prSet/>
      <dgm:spPr/>
      <dgm:t>
        <a:bodyPr/>
        <a:lstStyle/>
        <a:p>
          <a:endParaRPr lang="ru-RU"/>
        </a:p>
      </dgm:t>
    </dgm:pt>
    <dgm:pt modelId="{E90FFBF4-4FFD-4463-9779-F8A62EC24B72}" type="sibTrans" cxnId="{BCAEB09C-2531-453D-A3C5-B74788F431F5}">
      <dgm:prSet/>
      <dgm:spPr/>
      <dgm:t>
        <a:bodyPr/>
        <a:lstStyle/>
        <a:p>
          <a:endParaRPr lang="ru-RU"/>
        </a:p>
      </dgm:t>
    </dgm:pt>
    <dgm:pt modelId="{4DAB4040-5448-4E3B-85FC-40076C5E0C04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по отмене с 1 января очередного финансового года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 местного самоуправления (за исключением вопросов, указанных в ч.1 ст. 14.1 Федерального закона от 06.10.2003 года № 131-ФЗ) (постановление Администрации Семичанского сельского поселения от 26.07.2017 № 90)</a:t>
          </a:r>
          <a:endParaRPr lang="ru-RU" sz="1400" dirty="0"/>
        </a:p>
      </dgm:t>
    </dgm:pt>
    <dgm:pt modelId="{3D60898C-72CF-4973-9015-EF157F4C01FE}" type="parTrans" cxnId="{365EED55-E893-4B85-AAF2-9E7CD3FBAAC5}">
      <dgm:prSet/>
      <dgm:spPr/>
      <dgm:t>
        <a:bodyPr/>
        <a:lstStyle/>
        <a:p>
          <a:endParaRPr lang="ru-RU"/>
        </a:p>
      </dgm:t>
    </dgm:pt>
    <dgm:pt modelId="{3CAAC3D6-4083-4B78-BB98-704AD1555859}" type="sibTrans" cxnId="{365EED55-E893-4B85-AAF2-9E7CD3FBAAC5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8247C9A7-9083-4B85-B43B-BC510E705FED}" type="pres">
      <dgm:prSet presAssocID="{F889C461-59A1-445D-8E29-0FBB23E6CB19}" presName="composite" presStyleCnt="0"/>
      <dgm:spPr/>
      <dgm:t>
        <a:bodyPr/>
        <a:lstStyle/>
        <a:p>
          <a:endParaRPr lang="ru-RU"/>
        </a:p>
      </dgm:t>
    </dgm:pt>
    <dgm:pt modelId="{FAB9D153-6510-4BF5-AD28-7C0730808550}" type="pres">
      <dgm:prSet presAssocID="{F889C461-59A1-445D-8E29-0FBB23E6CB19}" presName="parentText" presStyleLbl="alignNode1" presStyleIdx="1" presStyleCnt="4" custScaleX="102213" custScaleY="99293" custLinFactNeighborX="7881" custLinFactNeighborY="-1706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7BB67158-F7E7-4B75-89CA-50E8905DE0C6}" type="pres">
      <dgm:prSet presAssocID="{F889C461-59A1-445D-8E29-0FBB23E6CB19}" presName="descendantText" presStyleLbl="alignAcc1" presStyleIdx="1" presStyleCnt="4" custScaleX="98255" custScaleY="137194" custLinFactNeighborX="527" custLinFactNeighborY="-7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44E72-89FB-46D5-8653-30BE4FBF51C5}" type="pres">
      <dgm:prSet presAssocID="{D06C4568-0A28-4A61-93A7-AE3596BAC5BC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2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2" presStyleCnt="4" custScaleX="98954" custScaleY="264550" custLinFactNeighborX="262" custLinFactNeighborY="-6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3" presStyleCnt="4" custScaleY="120495" custLinFactNeighborX="5392" custLinFactNeighborY="3667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3" presStyleCnt="4" custScaleX="96503" custScaleY="176917" custLinFactY="67724" custLinFactNeighborX="15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8DD4E3-5D00-4642-9718-33D20DF9E635}" type="presOf" srcId="{378CD20F-4C33-45C8-AA4B-0CE44C4D04C2}" destId="{6F6C7F8D-CA85-4C86-A8B9-DE0E49DC8118}" srcOrd="0" destOrd="0" presId="urn:microsoft.com/office/officeart/2005/8/layout/chevron2"/>
    <dgm:cxn modelId="{27D54AB4-CCD4-4BF2-8E5A-AE0A44C68EF1}" type="presOf" srcId="{B90239BA-D30D-42D9-95F7-1477AF7261C5}" destId="{6CDFB346-5AE3-475E-BC66-186028DEC05D}" srcOrd="0" destOrd="0" presId="urn:microsoft.com/office/officeart/2005/8/layout/chevron2"/>
    <dgm:cxn modelId="{365EED55-E893-4B85-AAF2-9E7CD3FBAAC5}" srcId="{B782FD21-6C09-4BC0-934D-3C01247185B7}" destId="{4DAB4040-5448-4E3B-85FC-40076C5E0C04}" srcOrd="0" destOrd="0" parTransId="{3D60898C-72CF-4973-9015-EF157F4C01FE}" sibTransId="{3CAAC3D6-4083-4B78-BB98-704AD1555859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0A81874-1AA3-4EAB-A7E4-AC34AF1B123B}" type="presOf" srcId="{B782FD21-6C09-4BC0-934D-3C01247185B7}" destId="{9B6A0A72-3C0F-4B82-A7E6-2BA4A15A1DC4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A12AC557-11D4-4B0A-A56F-6465DF3863BE}" type="presOf" srcId="{ACF5097F-CC5B-4366-ABE7-38687129F656}" destId="{09D480C1-C8E8-4CE7-8873-41C175F67275}" srcOrd="0" destOrd="0" presId="urn:microsoft.com/office/officeart/2005/8/layout/chevron2"/>
    <dgm:cxn modelId="{DDF3563F-EBFE-4D74-A129-251467D9D3B9}" type="presOf" srcId="{67EBDA2B-AAF6-4417-B623-190D2EAC6998}" destId="{7BB67158-F7E7-4B75-89CA-50E8905DE0C6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2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3" destOrd="0" parTransId="{CD8EE939-5E82-4C1E-A503-C5646DF47732}" sibTransId="{84C1FEF0-48B0-42FF-8385-CA2FDF866512}"/>
    <dgm:cxn modelId="{BCAEB09C-2531-453D-A3C5-B74788F431F5}" srcId="{F889C461-59A1-445D-8E29-0FBB23E6CB19}" destId="{67EBDA2B-AAF6-4417-B623-190D2EAC6998}" srcOrd="0" destOrd="0" parTransId="{82C3ACCA-F792-437E-9F81-88A9519E138A}" sibTransId="{E90FFBF4-4FFD-4463-9779-F8A62EC24B72}"/>
    <dgm:cxn modelId="{1D87EC62-8742-487E-8124-25368A639A8E}" type="presOf" srcId="{333612F3-69F1-4CC0-ACEA-154FBD023C22}" destId="{CA80EEC5-8180-463D-AB43-E20FC1CCE0B0}" srcOrd="0" destOrd="0" presId="urn:microsoft.com/office/officeart/2005/8/layout/chevron2"/>
    <dgm:cxn modelId="{438D3F5C-9AB2-4F7F-89EA-7BBA9DB57E71}" srcId="{B90239BA-D30D-42D9-95F7-1477AF7261C5}" destId="{F889C461-59A1-445D-8E29-0FBB23E6CB19}" srcOrd="1" destOrd="0" parTransId="{3A734A65-8D53-42DD-AF1B-FF3A8D357FC0}" sibTransId="{D06C4568-0A28-4A61-93A7-AE3596BAC5BC}"/>
    <dgm:cxn modelId="{BBC6C294-B4CD-416D-BD4E-BD3DBF37DF6E}" type="presOf" srcId="{68AA1952-3345-4003-BFDC-A0E4F30C465C}" destId="{B59BF440-36E6-48B3-BC75-E6445956244C}" srcOrd="0" destOrd="0" presId="urn:microsoft.com/office/officeart/2005/8/layout/chevron2"/>
    <dgm:cxn modelId="{4A58DE5A-509D-4A58-93ED-B1E29632479A}" type="presOf" srcId="{4DAB4040-5448-4E3B-85FC-40076C5E0C04}" destId="{9A9BA3CA-42DC-4E24-BA14-1B2C342C1B46}" srcOrd="0" destOrd="0" presId="urn:microsoft.com/office/officeart/2005/8/layout/chevron2"/>
    <dgm:cxn modelId="{BCC7C71C-07B4-4DFA-881C-126FCC8A652B}" type="presOf" srcId="{F889C461-59A1-445D-8E29-0FBB23E6CB19}" destId="{FAB9D153-6510-4BF5-AD28-7C0730808550}" srcOrd="0" destOrd="0" presId="urn:microsoft.com/office/officeart/2005/8/layout/chevron2"/>
    <dgm:cxn modelId="{AED16A1C-81CF-428A-9173-2984F2A5FCDE}" type="presParOf" srcId="{6CDFB346-5AE3-475E-BC66-186028DEC05D}" destId="{EDA2A39D-2EAF-4B4F-92AC-7B916275B1B5}" srcOrd="0" destOrd="0" presId="urn:microsoft.com/office/officeart/2005/8/layout/chevron2"/>
    <dgm:cxn modelId="{2564F694-6F84-45F4-A57D-1146FE11F043}" type="presParOf" srcId="{EDA2A39D-2EAF-4B4F-92AC-7B916275B1B5}" destId="{09D480C1-C8E8-4CE7-8873-41C175F67275}" srcOrd="0" destOrd="0" presId="urn:microsoft.com/office/officeart/2005/8/layout/chevron2"/>
    <dgm:cxn modelId="{4D057A5E-81E1-4FA3-9488-885A5EB531C2}" type="presParOf" srcId="{EDA2A39D-2EAF-4B4F-92AC-7B916275B1B5}" destId="{CA80EEC5-8180-463D-AB43-E20FC1CCE0B0}" srcOrd="1" destOrd="0" presId="urn:microsoft.com/office/officeart/2005/8/layout/chevron2"/>
    <dgm:cxn modelId="{9E9B65F5-0F9B-48DF-AF07-65562B6A7B3D}" type="presParOf" srcId="{6CDFB346-5AE3-475E-BC66-186028DEC05D}" destId="{07DE8F24-526C-4B06-8BA3-1A3B3552AAA3}" srcOrd="1" destOrd="0" presId="urn:microsoft.com/office/officeart/2005/8/layout/chevron2"/>
    <dgm:cxn modelId="{1B83A5C0-E427-4B1B-853F-E077CA87B6A3}" type="presParOf" srcId="{6CDFB346-5AE3-475E-BC66-186028DEC05D}" destId="{8247C9A7-9083-4B85-B43B-BC510E705FED}" srcOrd="2" destOrd="0" presId="urn:microsoft.com/office/officeart/2005/8/layout/chevron2"/>
    <dgm:cxn modelId="{E62DC78A-6511-44F1-97EF-E05B40DD5B7C}" type="presParOf" srcId="{8247C9A7-9083-4B85-B43B-BC510E705FED}" destId="{FAB9D153-6510-4BF5-AD28-7C0730808550}" srcOrd="0" destOrd="0" presId="urn:microsoft.com/office/officeart/2005/8/layout/chevron2"/>
    <dgm:cxn modelId="{5F760A28-02DE-4BAF-B4C3-0E492F84B10A}" type="presParOf" srcId="{8247C9A7-9083-4B85-B43B-BC510E705FED}" destId="{7BB67158-F7E7-4B75-89CA-50E8905DE0C6}" srcOrd="1" destOrd="0" presId="urn:microsoft.com/office/officeart/2005/8/layout/chevron2"/>
    <dgm:cxn modelId="{47B2C2C2-E697-4A31-8E43-8E19A985465D}" type="presParOf" srcId="{6CDFB346-5AE3-475E-BC66-186028DEC05D}" destId="{A6544E72-89FB-46D5-8653-30BE4FBF51C5}" srcOrd="3" destOrd="0" presId="urn:microsoft.com/office/officeart/2005/8/layout/chevron2"/>
    <dgm:cxn modelId="{6D1AC674-BD47-4113-AD9A-176167F89194}" type="presParOf" srcId="{6CDFB346-5AE3-475E-BC66-186028DEC05D}" destId="{C452401A-080E-446F-8B74-994BE4F30FB4}" srcOrd="4" destOrd="0" presId="urn:microsoft.com/office/officeart/2005/8/layout/chevron2"/>
    <dgm:cxn modelId="{11A9F16A-EAD3-4362-A27B-A3F3AB15EB65}" type="presParOf" srcId="{C452401A-080E-446F-8B74-994BE4F30FB4}" destId="{9B6A0A72-3C0F-4B82-A7E6-2BA4A15A1DC4}" srcOrd="0" destOrd="0" presId="urn:microsoft.com/office/officeart/2005/8/layout/chevron2"/>
    <dgm:cxn modelId="{3A4FB6BB-B54B-4D36-8672-46E49CF78BDB}" type="presParOf" srcId="{C452401A-080E-446F-8B74-994BE4F30FB4}" destId="{9A9BA3CA-42DC-4E24-BA14-1B2C342C1B46}" srcOrd="1" destOrd="0" presId="urn:microsoft.com/office/officeart/2005/8/layout/chevron2"/>
    <dgm:cxn modelId="{4028CCC0-5D44-4899-94C3-D60EDD39584B}" type="presParOf" srcId="{6CDFB346-5AE3-475E-BC66-186028DEC05D}" destId="{B0C97879-AB49-4509-8632-7CB05A7604A3}" srcOrd="5" destOrd="0" presId="urn:microsoft.com/office/officeart/2005/8/layout/chevron2"/>
    <dgm:cxn modelId="{4CCE9982-EC88-410D-AB0B-D8DB753E70B7}" type="presParOf" srcId="{6CDFB346-5AE3-475E-BC66-186028DEC05D}" destId="{24828325-9710-4C43-A4EA-D8E2D475B012}" srcOrd="6" destOrd="0" presId="urn:microsoft.com/office/officeart/2005/8/layout/chevron2"/>
    <dgm:cxn modelId="{C0447491-9BF7-4E4A-8924-E151092E83B1}" type="presParOf" srcId="{24828325-9710-4C43-A4EA-D8E2D475B012}" destId="{B59BF440-36E6-48B3-BC75-E6445956244C}" srcOrd="0" destOrd="0" presId="urn:microsoft.com/office/officeart/2005/8/layout/chevron2"/>
    <dgm:cxn modelId="{30CE522F-F5AC-410E-93D6-7DC43A0EF436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и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61021" y="137402"/>
          <a:ext cx="974356" cy="699552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61021" y="137402"/>
        <a:ext cx="974356" cy="699552"/>
      </dsp:txXfrm>
    </dsp:sp>
    <dsp:sp modelId="{CA80EEC5-8180-463D-AB43-E20FC1CCE0B0}">
      <dsp:nvSpPr>
        <dsp:cNvPr id="0" name=""/>
        <dsp:cNvSpPr/>
      </dsp:nvSpPr>
      <dsp:spPr>
        <a:xfrm rot="5400000">
          <a:off x="4488346" y="-3656944"/>
          <a:ext cx="885994" cy="8199884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 бюджета Семичанского сельского поселения Дубовского района на 2017-2019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(постановление Администрации Семичанского сельского поселения от 02.07.2017 № 103)</a:t>
          </a:r>
          <a:endParaRPr lang="ru-RU" sz="1400" kern="1200" dirty="0"/>
        </a:p>
      </dsp:txBody>
      <dsp:txXfrm rot="5400000">
        <a:off x="4488346" y="-3656944"/>
        <a:ext cx="885994" cy="8199884"/>
      </dsp:txXfrm>
    </dsp:sp>
    <dsp:sp modelId="{FAB9D153-6510-4BF5-AD28-7C0730808550}">
      <dsp:nvSpPr>
        <dsp:cNvPr id="0" name=""/>
        <dsp:cNvSpPr/>
      </dsp:nvSpPr>
      <dsp:spPr>
        <a:xfrm rot="5400000">
          <a:off x="-61697" y="1161621"/>
          <a:ext cx="992295" cy="715033"/>
        </a:xfrm>
        <a:prstGeom prst="bevel">
          <a:avLst/>
        </a:prstGeom>
        <a:solidFill>
          <a:schemeClr val="accent5">
            <a:hueOff val="893326"/>
            <a:satOff val="-6211"/>
            <a:lumOff val="-785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61697" y="1161621"/>
        <a:ext cx="992295" cy="715033"/>
      </dsp:txXfrm>
    </dsp:sp>
    <dsp:sp modelId="{7BB67158-F7E7-4B75-89CA-50E8905DE0C6}">
      <dsp:nvSpPr>
        <dsp:cNvPr id="0" name=""/>
        <dsp:cNvSpPr/>
      </dsp:nvSpPr>
      <dsp:spPr>
        <a:xfrm rot="5400000">
          <a:off x="4495168" y="-2627149"/>
          <a:ext cx="891191" cy="8191463"/>
        </a:xfrm>
        <a:prstGeom prst="round2SameRect">
          <a:avLst/>
        </a:prstGeom>
        <a:solidFill>
          <a:srgbClr val="7EEA9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льгот (пониженных ставок по налогам) (постановление Администрации Семичанского сельского поселения от 16.07.2018 № 106)</a:t>
          </a:r>
          <a:endParaRPr lang="ru-RU" sz="1400" kern="1200" dirty="0"/>
        </a:p>
      </dsp:txBody>
      <dsp:txXfrm rot="5400000">
        <a:off x="4495168" y="-2627149"/>
        <a:ext cx="891191" cy="8191463"/>
      </dsp:txXfrm>
    </dsp:sp>
    <dsp:sp modelId="{9B6A0A72-3C0F-4B82-A7E6-2BA4A15A1DC4}">
      <dsp:nvSpPr>
        <dsp:cNvPr id="0" name=""/>
        <dsp:cNvSpPr/>
      </dsp:nvSpPr>
      <dsp:spPr>
        <a:xfrm rot="5400000">
          <a:off x="-72971" y="2680681"/>
          <a:ext cx="999360" cy="699552"/>
        </a:xfrm>
        <a:prstGeom prst="bevel">
          <a:avLst/>
        </a:prstGeom>
        <a:solidFill>
          <a:schemeClr val="accent5">
            <a:hueOff val="1786651"/>
            <a:satOff val="-12423"/>
            <a:lumOff val="-156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72971" y="2680681"/>
        <a:ext cx="999360" cy="699552"/>
      </dsp:txXfrm>
    </dsp:sp>
    <dsp:sp modelId="{9A9BA3CA-42DC-4E24-BA14-1B2C342C1B46}">
      <dsp:nvSpPr>
        <dsp:cNvPr id="0" name=""/>
        <dsp:cNvSpPr/>
      </dsp:nvSpPr>
      <dsp:spPr>
        <a:xfrm rot="5400000">
          <a:off x="4052388" y="-1229260"/>
          <a:ext cx="1718476" cy="824973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по отмене с 1 января очередного финансового года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 местного самоуправления (за исключением вопросов, указанных в ч.1 ст. 14.1 Федерального закона от 06.10.2003 года № 131-ФЗ) (постановление Администрации Семичанского сельского поселения от 26.07.2017 № 90)</a:t>
          </a:r>
          <a:endParaRPr lang="ru-RU" sz="1400" kern="1200" dirty="0"/>
        </a:p>
      </dsp:txBody>
      <dsp:txXfrm rot="5400000">
        <a:off x="4052388" y="-1229260"/>
        <a:ext cx="1718476" cy="8249738"/>
      </dsp:txXfrm>
    </dsp:sp>
    <dsp:sp modelId="{B59BF440-36E6-48B3-BC75-E6445956244C}">
      <dsp:nvSpPr>
        <dsp:cNvPr id="0" name=""/>
        <dsp:cNvSpPr/>
      </dsp:nvSpPr>
      <dsp:spPr>
        <a:xfrm rot="5400000">
          <a:off x="-192792" y="4160701"/>
          <a:ext cx="1204179" cy="699552"/>
        </a:xfrm>
        <a:prstGeom prst="bevel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192792" y="4160701"/>
        <a:ext cx="1204179" cy="699552"/>
      </dsp:txXfrm>
    </dsp:sp>
    <dsp:sp modelId="{6F6C7F8D-CA85-4C86-A8B9-DE0E49DC8118}">
      <dsp:nvSpPr>
        <dsp:cNvPr id="0" name=""/>
        <dsp:cNvSpPr/>
      </dsp:nvSpPr>
      <dsp:spPr>
        <a:xfrm rot="5400000">
          <a:off x="4328301" y="515254"/>
          <a:ext cx="1149225" cy="8045400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/>
            <a:t>Об утверждении Плана мероприятий по росту доходного потенциала, оптимизации расходов местного бюджета и сокращению муниципального долга до 2020 года  (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постановление Администрации Семичанского сельского поселения от 16.10.2018 № 135</a:t>
          </a:r>
          <a:r>
            <a:rPr lang="ru-RU" sz="1400" b="1" i="1" kern="1200" dirty="0" smtClean="0"/>
            <a:t>)</a:t>
          </a:r>
          <a:endParaRPr lang="ru-RU" sz="1400" b="1" i="1" kern="1200" dirty="0"/>
        </a:p>
      </dsp:txBody>
      <dsp:txXfrm rot="5400000">
        <a:off x="4328301" y="515254"/>
        <a:ext cx="1149225" cy="8045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79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sz="1600" kern="1200" dirty="0"/>
        </a:p>
      </dsp:txBody>
      <dsp:txXfrm>
        <a:off x="411479" y="1526310"/>
        <a:ext cx="5760720" cy="472320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79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эффективности и оптимизация структуры бюджетных расходов </a:t>
          </a:r>
          <a:endParaRPr lang="ru-RU" sz="1600" kern="1200" dirty="0"/>
        </a:p>
      </dsp:txBody>
      <dsp:txXfrm>
        <a:off x="411479" y="2252070"/>
        <a:ext cx="5760720" cy="472320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79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прозрачности  и открытости бюджетного процесса </a:t>
          </a:r>
          <a:endParaRPr lang="ru-RU" sz="1600" kern="1200" dirty="0"/>
        </a:p>
      </dsp:txBody>
      <dsp:txXfrm>
        <a:off x="411479" y="2977830"/>
        <a:ext cx="5760720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0.25848</cdr:x>
      <cdr:y>0.38467</cdr:y>
    </cdr:from>
    <cdr:to>
      <cdr:x>0.26335</cdr:x>
      <cdr:y>0.39245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2428860" y="2260793"/>
          <a:ext cx="45719" cy="45719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0.16471</cdr:x>
      <cdr:y>0.40879</cdr:y>
    </cdr:from>
    <cdr:to>
      <cdr:x>0.16958</cdr:x>
      <cdr:y>0.41657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V="1">
          <a:off x="1547702" y="2402575"/>
          <a:ext cx="45719" cy="45719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0.40235</cdr:x>
      <cdr:y>0.39207</cdr:y>
    </cdr:from>
    <cdr:to>
      <cdr:x>0.40722</cdr:x>
      <cdr:y>0.39985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>
          <a:off x="3780695" y="2304301"/>
          <a:ext cx="45719" cy="457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0.24901</cdr:x>
      <cdr:y>0.40432</cdr:y>
    </cdr:from>
    <cdr:to>
      <cdr:x>0.25388</cdr:x>
      <cdr:y>0.4121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>
          <a:off x="2339830" y="2376298"/>
          <a:ext cx="45719" cy="457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0.249</cdr:x>
      <cdr:y>0.47783</cdr:y>
    </cdr:from>
    <cdr:to>
      <cdr:x>0.27199</cdr:x>
      <cdr:y>0.52683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flipV="1">
          <a:off x="2339752" y="2808336"/>
          <a:ext cx="216012" cy="28800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0.63216</cdr:x>
      <cdr:y>0.36756</cdr:y>
    </cdr:from>
    <cdr:to>
      <cdr:x>0.64767</cdr:x>
      <cdr:y>0.41657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flipH="1" flipV="1">
          <a:off x="5940152" y="2160240"/>
          <a:ext cx="145740" cy="28806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0.66282</cdr:x>
      <cdr:y>0.47783</cdr:y>
    </cdr:from>
    <cdr:to>
      <cdr:x>0.70113</cdr:x>
      <cdr:y>0.52684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 flipV="1">
          <a:off x="6228184" y="2808312"/>
          <a:ext cx="360040" cy="2880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0.66282</cdr:x>
      <cdr:y>0.58809</cdr:y>
    </cdr:from>
    <cdr:to>
      <cdr:x>0.68581</cdr:x>
      <cdr:y>0.62485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 flipV="1">
          <a:off x="6228184" y="3456384"/>
          <a:ext cx="216024" cy="216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20699999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0.14428</cdr:x>
      <cdr:y>0.51141</cdr:y>
    </cdr:from>
    <cdr:to>
      <cdr:x>0.14914</cdr:x>
      <cdr:y>0.51919</cdr:y>
    </cdr:to>
    <cdr:sp macro="" textlink="">
      <cdr:nvSpPr>
        <cdr:cNvPr id="33" name="Прямая соединительная линия 32"/>
        <cdr:cNvSpPr/>
      </cdr:nvSpPr>
      <cdr:spPr>
        <a:xfrm xmlns:a="http://schemas.openxmlformats.org/drawingml/2006/main" rot="360000" flipH="1">
          <a:off x="1355710" y="3005719"/>
          <a:ext cx="45719" cy="457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0.63216</cdr:x>
      <cdr:y>0.58809</cdr:y>
    </cdr:from>
    <cdr:to>
      <cdr:x>0.65516</cdr:x>
      <cdr:y>0.62486</cdr:y>
    </cdr:to>
    <cdr:sp macro="" textlink="">
      <cdr:nvSpPr>
        <cdr:cNvPr id="39" name="Прямая соединительная линия 38"/>
        <cdr:cNvSpPr/>
      </cdr:nvSpPr>
      <cdr:spPr>
        <a:xfrm xmlns:a="http://schemas.openxmlformats.org/drawingml/2006/main" flipH="1" flipV="1">
          <a:off x="5940152" y="3456384"/>
          <a:ext cx="216056" cy="21606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0.64262</cdr:x>
      <cdr:y>0.51905</cdr:y>
    </cdr:from>
    <cdr:to>
      <cdr:x>0.64749</cdr:x>
      <cdr:y>0.52683</cdr:y>
    </cdr:to>
    <cdr:sp macro="" textlink="">
      <cdr:nvSpPr>
        <cdr:cNvPr id="41" name="Прямая соединительная линия 40"/>
        <cdr:cNvSpPr/>
      </cdr:nvSpPr>
      <cdr:spPr>
        <a:xfrm xmlns:a="http://schemas.openxmlformats.org/drawingml/2006/main" flipH="1" flipV="1">
          <a:off x="6038443" y="3050603"/>
          <a:ext cx="45719" cy="457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0.4174</cdr:x>
      <cdr:y>0.60482</cdr:y>
    </cdr:from>
    <cdr:to>
      <cdr:x>0.42227</cdr:x>
      <cdr:y>0.6126</cdr:y>
    </cdr:to>
    <cdr:sp macro="" textlink="">
      <cdr:nvSpPr>
        <cdr:cNvPr id="45" name="Прямая соединительная линия 44"/>
        <cdr:cNvSpPr/>
      </cdr:nvSpPr>
      <cdr:spPr>
        <a:xfrm xmlns:a="http://schemas.openxmlformats.org/drawingml/2006/main" flipV="1">
          <a:off x="3922113" y="3554697"/>
          <a:ext cx="45719" cy="457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60000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0.13684</cdr:x>
      <cdr:y>0.63536</cdr:y>
    </cdr:from>
    <cdr:to>
      <cdr:x>0.14172</cdr:x>
      <cdr:y>0.64935</cdr:y>
    </cdr:to>
    <cdr:sp macro="" textlink="">
      <cdr:nvSpPr>
        <cdr:cNvPr id="47" name="Прямая соединительная линия 46"/>
        <cdr:cNvSpPr/>
      </cdr:nvSpPr>
      <cdr:spPr>
        <a:xfrm xmlns:a="http://schemas.openxmlformats.org/drawingml/2006/main" flipH="1" flipV="1">
          <a:off x="1285852" y="3734155"/>
          <a:ext cx="45825" cy="8225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0.65515</cdr:x>
      <cdr:y>0.36756</cdr:y>
    </cdr:from>
    <cdr:to>
      <cdr:x>0.67048</cdr:x>
      <cdr:y>0.40431</cdr:y>
    </cdr:to>
    <cdr:sp macro="" textlink="">
      <cdr:nvSpPr>
        <cdr:cNvPr id="57" name="Прямая соединительная линия 56"/>
        <cdr:cNvSpPr/>
      </cdr:nvSpPr>
      <cdr:spPr>
        <a:xfrm xmlns:a="http://schemas.openxmlformats.org/drawingml/2006/main" flipV="1">
          <a:off x="6156141" y="2160240"/>
          <a:ext cx="144051" cy="216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0.16725</cdr:x>
      <cdr:y>0.39206</cdr:y>
    </cdr:from>
    <cdr:to>
      <cdr:x>0.17237</cdr:x>
      <cdr:y>0.39984</cdr:y>
    </cdr:to>
    <cdr:sp macro="" textlink="">
      <cdr:nvSpPr>
        <cdr:cNvPr id="59" name="Прямая соединительная линия 58"/>
        <cdr:cNvSpPr/>
      </cdr:nvSpPr>
      <cdr:spPr>
        <a:xfrm xmlns:a="http://schemas.openxmlformats.org/drawingml/2006/main" flipH="1">
          <a:off x="1571604" y="2304242"/>
          <a:ext cx="48077" cy="457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0.40244</cdr:x>
      <cdr:y>0.51459</cdr:y>
    </cdr:from>
    <cdr:to>
      <cdr:x>0.40731</cdr:x>
      <cdr:y>0.52596</cdr:y>
    </cdr:to>
    <cdr:sp macro="" textlink="">
      <cdr:nvSpPr>
        <cdr:cNvPr id="61" name="Прямая соединительная линия 60"/>
        <cdr:cNvSpPr/>
      </cdr:nvSpPr>
      <cdr:spPr>
        <a:xfrm xmlns:a="http://schemas.openxmlformats.org/drawingml/2006/main">
          <a:off x="3781541" y="3024384"/>
          <a:ext cx="45719" cy="6682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0.27105</cdr:x>
      <cdr:y>0.59029</cdr:y>
    </cdr:from>
    <cdr:to>
      <cdr:x>0.30353</cdr:x>
      <cdr:y>0.62265</cdr:y>
    </cdr:to>
    <cdr:sp macro="" textlink="">
      <cdr:nvSpPr>
        <cdr:cNvPr id="73" name="Прямая соединительная линия 72"/>
        <cdr:cNvSpPr/>
      </cdr:nvSpPr>
      <cdr:spPr>
        <a:xfrm xmlns:a="http://schemas.openxmlformats.org/drawingml/2006/main" rot="-300000" flipV="1">
          <a:off x="2546908" y="3469313"/>
          <a:ext cx="305259" cy="19015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30000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0.14188</cdr:x>
      <cdr:y>0.61735</cdr:y>
    </cdr:from>
    <cdr:to>
      <cdr:x>0.14674</cdr:x>
      <cdr:y>0.62513</cdr:y>
    </cdr:to>
    <cdr:sp macro="" textlink="">
      <cdr:nvSpPr>
        <cdr:cNvPr id="75" name="Прямая соединительная линия 74"/>
        <cdr:cNvSpPr/>
      </cdr:nvSpPr>
      <cdr:spPr>
        <a:xfrm xmlns:a="http://schemas.openxmlformats.org/drawingml/2006/main" rot="240000" flipV="1">
          <a:off x="1333146" y="3628355"/>
          <a:ext cx="45719" cy="457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20699999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0.14172</cdr:x>
      <cdr:y>0.84442</cdr:y>
    </cdr:from>
    <cdr:to>
      <cdr:x>0.29498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331640" y="4962872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0.13405</cdr:x>
      <cdr:y>0.71061</cdr:y>
    </cdr:from>
    <cdr:to>
      <cdr:x>0.67815</cdr:x>
      <cdr:y>0.77946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259632" y="4176464"/>
          <a:ext cx="5112606" cy="40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 smtClean="0"/>
            <a:t>ожидаемое исполнение расходов местного бюджета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0.17237</cdr:x>
      <cdr:y>0.28179</cdr:y>
    </cdr:from>
    <cdr:to>
      <cdr:x>0.17724</cdr:x>
      <cdr:y>0.28957</cdr:y>
    </cdr:to>
    <cdr:sp macro="" textlink="">
      <cdr:nvSpPr>
        <cdr:cNvPr id="48" name="Прямая соединительная линия 47"/>
        <cdr:cNvSpPr/>
      </cdr:nvSpPr>
      <cdr:spPr>
        <a:xfrm xmlns:a="http://schemas.openxmlformats.org/drawingml/2006/main" flipH="1" flipV="1">
          <a:off x="1619680" y="1656156"/>
          <a:ext cx="45719" cy="457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0.18003</cdr:x>
      <cdr:y>0.26954</cdr:y>
    </cdr:from>
    <cdr:to>
      <cdr:x>0.1849</cdr:x>
      <cdr:y>0.27732</cdr:y>
    </cdr:to>
    <cdr:sp macro="" textlink="">
      <cdr:nvSpPr>
        <cdr:cNvPr id="50" name="Прямая соединительная линия 49"/>
        <cdr:cNvSpPr/>
      </cdr:nvSpPr>
      <cdr:spPr>
        <a:xfrm xmlns:a="http://schemas.openxmlformats.org/drawingml/2006/main">
          <a:off x="1691658" y="1584159"/>
          <a:ext cx="45719" cy="457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0.249</cdr:x>
      <cdr:y>0.28179</cdr:y>
    </cdr:from>
    <cdr:to>
      <cdr:x>0.25387</cdr:x>
      <cdr:y>0.28957</cdr:y>
    </cdr:to>
    <cdr:sp macro="" textlink="">
      <cdr:nvSpPr>
        <cdr:cNvPr id="54" name="Прямая соединительная линия 53"/>
        <cdr:cNvSpPr/>
      </cdr:nvSpPr>
      <cdr:spPr>
        <a:xfrm xmlns:a="http://schemas.openxmlformats.org/drawingml/2006/main" flipH="1" flipV="1">
          <a:off x="2339736" y="1656156"/>
          <a:ext cx="45719" cy="457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0.63983</cdr:x>
      <cdr:y>0.24504</cdr:y>
    </cdr:from>
    <cdr:to>
      <cdr:x>0.64749</cdr:x>
      <cdr:y>0.28179</cdr:y>
    </cdr:to>
    <cdr:sp macro="" textlink="">
      <cdr:nvSpPr>
        <cdr:cNvPr id="65" name="Прямая соединительная линия 64"/>
        <cdr:cNvSpPr/>
      </cdr:nvSpPr>
      <cdr:spPr>
        <a:xfrm xmlns:a="http://schemas.openxmlformats.org/drawingml/2006/main">
          <a:off x="6012186" y="1440167"/>
          <a:ext cx="71982" cy="216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0.66282</cdr:x>
      <cdr:y>0.24504</cdr:y>
    </cdr:from>
    <cdr:to>
      <cdr:x>0.69347</cdr:x>
      <cdr:y>0.28179</cdr:y>
    </cdr:to>
    <cdr:sp macro="" textlink="">
      <cdr:nvSpPr>
        <cdr:cNvPr id="70" name="Прямая соединительная линия 69"/>
        <cdr:cNvSpPr/>
      </cdr:nvSpPr>
      <cdr:spPr>
        <a:xfrm xmlns:a="http://schemas.openxmlformats.org/drawingml/2006/main" flipV="1">
          <a:off x="6228184" y="1440160"/>
          <a:ext cx="288032" cy="2159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0.25666</cdr:x>
      <cdr:y>0.28179</cdr:y>
    </cdr:from>
    <cdr:to>
      <cdr:x>0.26153</cdr:x>
      <cdr:y>0.28957</cdr:y>
    </cdr:to>
    <cdr:sp macro="" textlink="">
      <cdr:nvSpPr>
        <cdr:cNvPr id="43" name="Прямая соединительная линия 42"/>
        <cdr:cNvSpPr/>
      </cdr:nvSpPr>
      <cdr:spPr>
        <a:xfrm xmlns:a="http://schemas.openxmlformats.org/drawingml/2006/main">
          <a:off x="2411715" y="1656155"/>
          <a:ext cx="45719" cy="457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0.40993</cdr:x>
      <cdr:y>0.28179</cdr:y>
    </cdr:from>
    <cdr:to>
      <cdr:x>0.4148</cdr:x>
      <cdr:y>0.28957</cdr:y>
    </cdr:to>
    <cdr:sp macro="" textlink="">
      <cdr:nvSpPr>
        <cdr:cNvPr id="53" name="Прямая соединительная линия 52"/>
        <cdr:cNvSpPr/>
      </cdr:nvSpPr>
      <cdr:spPr>
        <a:xfrm xmlns:a="http://schemas.openxmlformats.org/drawingml/2006/main">
          <a:off x="3851921" y="1656155"/>
          <a:ext cx="45719" cy="457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0.64749</cdr:x>
      <cdr:y>0.24504</cdr:y>
    </cdr:from>
    <cdr:to>
      <cdr:x>0.67048</cdr:x>
      <cdr:y>0.3063</cdr:y>
    </cdr:to>
    <cdr:sp macro="" textlink="">
      <cdr:nvSpPr>
        <cdr:cNvPr id="82" name="Прямая соединительная линия 81"/>
        <cdr:cNvSpPr/>
      </cdr:nvSpPr>
      <cdr:spPr>
        <a:xfrm xmlns:a="http://schemas.openxmlformats.org/drawingml/2006/main" flipV="1">
          <a:off x="6084167" y="1440166"/>
          <a:ext cx="216021" cy="36003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0.66282</cdr:x>
      <cdr:y>0.36756</cdr:y>
    </cdr:from>
    <cdr:to>
      <cdr:x>0.70113</cdr:x>
      <cdr:y>0.41657</cdr:y>
    </cdr:to>
    <cdr:sp macro="" textlink="">
      <cdr:nvSpPr>
        <cdr:cNvPr id="84" name="Прямая соединительная линия 83"/>
        <cdr:cNvSpPr/>
      </cdr:nvSpPr>
      <cdr:spPr>
        <a:xfrm xmlns:a="http://schemas.openxmlformats.org/drawingml/2006/main" flipV="1">
          <a:off x="6228184" y="2160240"/>
          <a:ext cx="360040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0.65515</cdr:x>
      <cdr:y>0.47783</cdr:y>
    </cdr:from>
    <cdr:to>
      <cdr:x>0.67048</cdr:x>
      <cdr:y>0.52683</cdr:y>
    </cdr:to>
    <cdr:sp macro="" textlink="">
      <cdr:nvSpPr>
        <cdr:cNvPr id="86" name="Прямая соединительная линия 85"/>
        <cdr:cNvSpPr/>
      </cdr:nvSpPr>
      <cdr:spPr>
        <a:xfrm xmlns:a="http://schemas.openxmlformats.org/drawingml/2006/main" flipV="1">
          <a:off x="6156176" y="2808312"/>
          <a:ext cx="144016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0.14172</cdr:x>
      <cdr:y>0.51905</cdr:y>
    </cdr:from>
    <cdr:to>
      <cdr:x>0.14659</cdr:x>
      <cdr:y>0.52683</cdr:y>
    </cdr:to>
    <cdr:sp macro="" textlink="">
      <cdr:nvSpPr>
        <cdr:cNvPr id="64" name="Прямая соединительная линия 63"/>
        <cdr:cNvSpPr/>
      </cdr:nvSpPr>
      <cdr:spPr>
        <a:xfrm xmlns:a="http://schemas.openxmlformats.org/drawingml/2006/main" flipH="1">
          <a:off x="1331677" y="3050603"/>
          <a:ext cx="45719" cy="457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3.xm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92935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2"/>
                </a:solidFill>
              </a:rPr>
              <a:t>о </a:t>
            </a:r>
            <a:r>
              <a:rPr lang="ru-RU" i="1" dirty="0" err="1" smtClean="0">
                <a:solidFill>
                  <a:schemeClr val="accent2"/>
                </a:solidFill>
              </a:rPr>
              <a:t>бюджетЕ</a:t>
            </a:r>
            <a:r>
              <a:rPr lang="ru-RU" i="1" dirty="0" smtClean="0">
                <a:solidFill>
                  <a:schemeClr val="accent2"/>
                </a:solidFill>
              </a:rPr>
              <a:t> </a:t>
            </a:r>
            <a:r>
              <a:rPr lang="ru-RU" i="1" dirty="0" err="1" smtClean="0">
                <a:solidFill>
                  <a:schemeClr val="accent2"/>
                </a:solidFill>
              </a:rPr>
              <a:t>СЕМИЧАНского</a:t>
            </a:r>
            <a:r>
              <a:rPr lang="ru-RU" i="1" dirty="0" smtClean="0">
                <a:solidFill>
                  <a:schemeClr val="accent2"/>
                </a:solidFill>
              </a:rPr>
              <a:t> сельского поселения Дубовского района на 2019год и на плановый период 2020 и 2021 годов</a:t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Семичанского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9048983"/>
              </p:ext>
            </p:extLst>
          </p:nvPr>
        </p:nvGraphicFramePr>
        <p:xfrm>
          <a:off x="611560" y="1428751"/>
          <a:ext cx="8075239" cy="47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Семичанского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5429264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15859,6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7422" y="5143512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21869,5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1436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786050" y="6143644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Основные направления налоговой политики Семичанского сельского поселения 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местного бюджета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2921540"/>
              </p:ext>
            </p:extLst>
          </p:nvPr>
        </p:nvGraphicFramePr>
        <p:xfrm>
          <a:off x="500034" y="1571612"/>
          <a:ext cx="82296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763688" y="3068960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5,7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4499992" y="1772816"/>
            <a:ext cx="1208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59,3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5429257" y="4000503"/>
            <a:ext cx="928693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1571604" y="2643182"/>
            <a:ext cx="1155700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2,2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4355976" y="4365104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12,8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2571736" y="4000504"/>
            <a:ext cx="857256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prstClr val="black"/>
                </a:solidFill>
                <a:cs typeface="Arial" charset="0"/>
              </a:rPr>
              <a:t>13,4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2627784" y="4941168"/>
            <a:ext cx="103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0,3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меСТНОГО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3491880" y="4214818"/>
            <a:ext cx="1155700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292080" y="5445224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Государственная пошлина 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6,2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5"/>
            <a:ext cx="8607330" cy="1365645"/>
            <a:chOff x="395536" y="5013176"/>
            <a:chExt cx="8414338" cy="1440832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3704600" cy="324722"/>
              <a:chOff x="395536" y="5013176"/>
              <a:chExt cx="3704600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416568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292,8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395536" y="5373216"/>
              <a:ext cx="4103826" cy="324722"/>
              <a:chOff x="395536" y="5373216"/>
              <a:chExt cx="4103826" cy="324722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3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815794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123,6 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Группа 46"/>
            <p:cNvGrpSpPr>
              <a:grpSpLocks/>
            </p:cNvGrpSpPr>
            <p:nvPr/>
          </p:nvGrpSpPr>
          <p:grpSpPr bwMode="auto">
            <a:xfrm>
              <a:off x="395536" y="5848873"/>
              <a:ext cx="2527676" cy="569144"/>
              <a:chOff x="395536" y="5848873"/>
              <a:chExt cx="2527676" cy="569144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1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2239644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Земельный налог – 1293,8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5076056" y="5469011"/>
              <a:ext cx="3524309" cy="984997"/>
              <a:chOff x="5220072" y="5108971"/>
              <a:chExt cx="3524309" cy="984997"/>
            </a:xfrm>
          </p:grpSpPr>
          <p:grpSp>
            <p:nvGrpSpPr>
              <p:cNvPr id="9" name="Группа 39"/>
              <p:cNvGrpSpPr>
                <a:grpSpLocks/>
              </p:cNvGrpSpPr>
              <p:nvPr/>
            </p:nvGrpSpPr>
            <p:grpSpPr bwMode="auto">
              <a:xfrm>
                <a:off x="5220303" y="5108971"/>
                <a:ext cx="3442192" cy="984997"/>
                <a:chOff x="5220303" y="5108971"/>
                <a:chExt cx="3442192" cy="984997"/>
              </a:xfrm>
            </p:grpSpPr>
            <p:pic>
              <p:nvPicPr>
                <p:cNvPr id="19484" name="Picture 2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20303" y="5108971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462079" y="5314636"/>
                  <a:ext cx="3200416" cy="77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Доходы от сдачи в аренду имущества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279,4</a:t>
                  </a: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Группа 40"/>
              <p:cNvGrpSpPr>
                <a:grpSpLocks/>
              </p:cNvGrpSpPr>
              <p:nvPr/>
            </p:nvGrpSpPr>
            <p:grpSpPr bwMode="auto">
              <a:xfrm>
                <a:off x="5220072" y="5445224"/>
                <a:ext cx="3524309" cy="596248"/>
                <a:chOff x="5220072" y="5445224"/>
                <a:chExt cx="3524309" cy="596248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220072" y="5445224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550211" y="5716750"/>
                  <a:ext cx="3194170" cy="324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Штрафы, санкции 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0,5</a:t>
                  </a:r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076056" y="5085184"/>
              <a:ext cx="3733818" cy="764664"/>
              <a:chOff x="5220072" y="5805264"/>
              <a:chExt cx="3733818" cy="76466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20072" y="580526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31915" y="6017901"/>
                <a:ext cx="3421975" cy="552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Арендная плата за землю после разграничения – 138,0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2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3937968" cy="563522"/>
              <a:chOff x="395536" y="5733256"/>
              <a:chExt cx="3937968" cy="563522"/>
            </a:xfrm>
          </p:grpSpPr>
          <p:sp>
            <p:nvSpPr>
              <p:cNvPr id="20500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3649936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Налог </a:t>
                </a:r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 имущество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физических лиц – 48,9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652534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в 2020-2021 годах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645320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Динамика поступлений налога на доходы физических лиц в местный бюджет </a:t>
            </a:r>
            <a:endParaRPr lang="ru-RU" sz="3200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926380577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 smtClean="0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71261757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113955127"/>
              </p:ext>
            </p:extLst>
          </p:nvPr>
        </p:nvGraphicFramePr>
        <p:xfrm>
          <a:off x="4000496" y="1071546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2019-2021годы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08912" cy="365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76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19 686,3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2 071,5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1 798,5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4 892,8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1 936,6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1 742,9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83,9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14 710,0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95,2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95,2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/>
        </p:nvGraphicFramePr>
        <p:xfrm>
          <a:off x="0" y="980728"/>
          <a:ext cx="939653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Семичанского сельского поселения , а именно: проекта бюджета поселения на предстоящий 2019 год и на плановый период 2020 и 2021 годов</a:t>
            </a:r>
          </a:p>
          <a:p>
            <a:pPr algn="just"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Семичанского сельского поселения.</a:t>
            </a:r>
          </a:p>
          <a:p>
            <a:pPr algn="just"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Дубовском районе и  Семичанском 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Семичанского сельского поселения </a:t>
            </a:r>
            <a:r>
              <a:rPr lang="ru-RU" sz="1600" smtClean="0"/>
              <a:t>в 2019  </a:t>
            </a:r>
            <a:r>
              <a:rPr lang="ru-RU" sz="1600" dirty="0" smtClean="0"/>
              <a:t>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196752"/>
            <a:ext cx="2643206" cy="87492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 муниципальным имуществом  0,23%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204864"/>
            <a:ext cx="2643206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21,72%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284984"/>
            <a:ext cx="2571768" cy="86409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качественными жилищно-коммунальными  услугами населения 71,94%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2204864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  4,6%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3356992"/>
            <a:ext cx="2357454" cy="8640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Содействие занятости населения 0,7%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196752"/>
            <a:ext cx="250033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Охрана окружающей среды 0,07%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1196752"/>
            <a:ext cx="2428892" cy="8034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 транспортной системы  0,44%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204864"/>
            <a:ext cx="2500330" cy="8669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общественного порядка и противодействие преступности 0,16%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3284984"/>
            <a:ext cx="2571768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Защита населения от чрезвычайных ситуаций  0,05%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4714884"/>
            <a:ext cx="2571768" cy="864096"/>
          </a:xfrm>
          <a:prstGeom prst="roundRect">
            <a:avLst/>
          </a:prstGeom>
          <a:solidFill>
            <a:srgbClr val="EE3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Энергоэффективность  0,02%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4714884"/>
            <a:ext cx="2571768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физической культуры и спорта  0,09%</a:t>
            </a:r>
            <a:endParaRPr lang="ru-RU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Семичанского сельского поселения на 2019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20" y="1714488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               21 776,0тыс.руб.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071802" y="2000240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Социальные программы (5911,5 тыс.руб.- 27,15%)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3143248"/>
            <a:ext cx="2928958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Инфраструктурные программы (15664,9 тыс.руб.-71,94%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24128" y="2996952"/>
            <a:ext cx="2776962" cy="18722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Поддержка отраслей экономики (149,2 тыс.руб.-0,68%)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71802" y="4500570"/>
            <a:ext cx="3152962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Противодействие преступности и защита от ЧС (50,4тыс.руб.- 0,23%)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местного бюджета ,формируемые в рамках муниципальных программ Семичанского сельского поселения и </a:t>
            </a:r>
            <a:r>
              <a:rPr lang="ru-RU" sz="2400" dirty="0" err="1" smtClean="0"/>
              <a:t>непрограммные</a:t>
            </a:r>
            <a:r>
              <a:rPr lang="ru-RU" sz="2400" dirty="0" smtClean="0"/>
              <a:t>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9505056" cy="5312394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2018</a:t>
            </a:r>
            <a:r>
              <a:rPr lang="ru-RU" dirty="0" smtClean="0"/>
              <a:t>                        </a:t>
            </a:r>
            <a:r>
              <a:rPr lang="ru-RU" sz="1600" dirty="0" smtClean="0"/>
              <a:t>2019                                2020                                   2021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395536" y="1916832"/>
            <a:ext cx="1584176" cy="158360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13 249,0 </a:t>
            </a:r>
            <a:r>
              <a:rPr lang="ru-RU" sz="1600" dirty="0" smtClean="0"/>
              <a:t>тыс.рублей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5076056" y="1844824"/>
            <a:ext cx="1440160" cy="14401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4079,1</a:t>
            </a:r>
          </a:p>
          <a:p>
            <a:pPr algn="ctr"/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3068960"/>
            <a:ext cx="1656184" cy="171736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5 165,3 тыс.рублей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2915816" y="3068960"/>
            <a:ext cx="1728192" cy="172819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93,5 тыс.рублей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,формируемые в рамках муниципальных программ  Семичанского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Непрограммные расходы местного бюджета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555776" y="1844824"/>
            <a:ext cx="1584176" cy="15925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21776,0тыс.рублей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04048" y="3140968"/>
            <a:ext cx="1728192" cy="165618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188,5 тыс.рублей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>
            <a:off x="7380312" y="1988840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3849,6 тыс.рублей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308304" y="3429000"/>
            <a:ext cx="1656184" cy="158417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289,1 тыс.рублей</a:t>
            </a:r>
            <a:endParaRPr lang="ru-RU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Резервный фонд Семичанского сельского поселения – 10,0 тыс.рублей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администраторов – 4641,9 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94,4 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206674037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 smtClean="0"/>
              <a:t>Культура ,кинематография </a:t>
            </a:r>
            <a:endParaRPr lang="ru-RU" dirty="0"/>
          </a:p>
        </p:txBody>
      </p:sp>
      <p:pic>
        <p:nvPicPr>
          <p:cNvPr id="4" name="Содержимое 3" descr="i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12" y="785794"/>
            <a:ext cx="2400300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071929225"/>
              </p:ext>
            </p:extLst>
          </p:nvPr>
        </p:nvGraphicFramePr>
        <p:xfrm>
          <a:off x="5143504" y="2857496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вал 5"/>
          <p:cNvSpPr/>
          <p:nvPr/>
        </p:nvSpPr>
        <p:spPr>
          <a:xfrm>
            <a:off x="428596" y="10715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1000108"/>
            <a:ext cx="5429288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муниципального задания Семичанского СДК учреждениями культуры – 1000,0 тыс.рублей  в 2019 году; 660,1 тыс.рублей в 2020 году;  660,1 тыс.рублей в 2021 году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6979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sz="3200" dirty="0" smtClean="0"/>
              <a:t>инамика расходов местного бюджета на культуру ,кинематографию</a:t>
            </a:r>
            <a:endParaRPr lang="ru-RU" sz="3200" dirty="0"/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26876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702009209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Тыс.рублей</a:t>
            </a:r>
            <a:endParaRPr lang="ru-R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в 2019 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15831,9 тыс.рублей ,из них: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Коммунальное хозяйство -15195,2 тыс.руб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-Благоустройство – 636,7 тыс.руб.,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Безвозмездных поступлений (в сопоставимых условиях) в 2018-2021 годах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8019275"/>
              </p:ext>
            </p:extLst>
          </p:nvPr>
        </p:nvGraphicFramePr>
        <p:xfrm>
          <a:off x="457200" y="1285875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01608" cy="85038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Объем безвозмездных поступлений в 2018-2021 годах      </a:t>
            </a:r>
            <a:r>
              <a:rPr lang="ru-RU" sz="1800" dirty="0" smtClean="0"/>
              <a:t>(тыс.рублей)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4921853"/>
              </p:ext>
            </p:extLst>
          </p:nvPr>
        </p:nvGraphicFramePr>
        <p:xfrm>
          <a:off x="214282" y="1000108"/>
          <a:ext cx="8229600" cy="514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8987941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2019 год и на плановый период 2020 и 2021 годов (Постановление Администрации Семичанского сельского поселения от 15.06.2018 № 96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Семичанского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2019-2021 годы (Администрации Семичанского сельского поселения Постановление от 08.10.2018 № 132)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Семичанского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2019-2030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7" y="4682791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 местного бюджета  на 2019 год и плановый период 2020 и 2021 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830997"/>
          </a:xfrm>
          <a:prstGeom prst="rect">
            <a:avLst/>
          </a:prstGeom>
          <a:ln>
            <a:solidFill>
              <a:srgbClr val="EE30E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проекта местного бюджета </a:t>
            </a:r>
            <a:b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endParaRPr lang="ru-RU" sz="2200" b="1" dirty="0">
              <a:solidFill>
                <a:srgbClr val="EE30E5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 предусмотрены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законопроекту,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решения Собрания депутатов о внесении изменений в решения о налогах и сборах, приводящих к изменению доходов бюджета, до внесения проекта решения о местном бюджете в законодательный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028384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Семичанского сельского поселения Дубовского района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Бюджет на 2019 год и плановый период 2020 и 2021годов содержит приоритетные пути реализации основных задач: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571612"/>
          <a:ext cx="8856981" cy="509423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2019 год</a:t>
                      </a:r>
                      <a:endParaRPr kumimoji="0" lang="ru-RU" sz="16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2020 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2021 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21 869,5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4 267,6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4 138,7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2 183,2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2 151,9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2 214,1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19 686,3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2 115,7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1 924,6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21 869,5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4 267,6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4 138,7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2019 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21 869,5  </a:t>
                      </a:r>
                      <a:r>
                        <a:rPr lang="ru-RU" sz="1400" dirty="0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         21 869,5</a:t>
                      </a:r>
                      <a:r>
                        <a:rPr lang="ru-RU" sz="1400" dirty="0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935374"/>
              </p:ext>
            </p:extLst>
          </p:nvPr>
        </p:nvGraphicFramePr>
        <p:xfrm>
          <a:off x="500034" y="1857362"/>
          <a:ext cx="3714776" cy="4557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в государственной и муниципальной собственности   417,4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292,8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</a:t>
                      </a:r>
                      <a:r>
                        <a:rPr lang="ru-RU" sz="1600" baseline="0" dirty="0" smtClean="0"/>
                        <a:t> имущество 1342,7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 6,2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Финансовая</a:t>
                      </a:r>
                      <a:r>
                        <a:rPr lang="ru-RU" sz="1600" baseline="0" dirty="0" smtClean="0"/>
                        <a:t> помощь из областного  бюджета  19 686,3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 0,5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  123,6</a:t>
                      </a:r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2285202"/>
              </p:ext>
            </p:extLst>
          </p:nvPr>
        </p:nvGraphicFramePr>
        <p:xfrm>
          <a:off x="5214942" y="1857362"/>
          <a:ext cx="3643338" cy="457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59766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   4 746,3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76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физическая культура и спорт  1 020,0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7663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15 831,9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r>
                        <a:rPr lang="ru-RU" baseline="0" dirty="0" smtClean="0"/>
                        <a:t>  52,8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125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83,3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20,0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5323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95,2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 20,0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2266</TotalTime>
  <Words>1572</Words>
  <Application>Microsoft Office PowerPoint</Application>
  <PresentationFormat>Экран (4:3)</PresentationFormat>
  <Paragraphs>346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  о бюджетЕ СЕМИЧАНского сельского поселения Дубовского района на 2019год и на плановый период 2020 и 2021 годов </vt:lpstr>
      <vt:lpstr>Что такое «Бюджет для граждан?»</vt:lpstr>
      <vt:lpstr>Основные понятия</vt:lpstr>
      <vt:lpstr>Слайд 4</vt:lpstr>
      <vt:lpstr>Слайд 5</vt:lpstr>
      <vt:lpstr>Слайд 6</vt:lpstr>
      <vt:lpstr>Бюджет на 2019 год и плановый период 2020 и 2021годов содержит приоритетные пути реализации основных задач:</vt:lpstr>
      <vt:lpstr>Основные характеристики местного бюджета  на 2019-2021 годы</vt:lpstr>
      <vt:lpstr>Основные параметры местного бюджета на 2019 год</vt:lpstr>
      <vt:lpstr>Динамика доходов бюджета  Семичанского сельского поселения </vt:lpstr>
      <vt:lpstr>Слайд 11</vt:lpstr>
      <vt:lpstr>Основные направления налоговой политики Семичанского сельского поселения </vt:lpstr>
      <vt:lpstr>Налоговые и неналоговые доходы местного бюджета</vt:lpstr>
      <vt:lpstr>Слайд 14</vt:lpstr>
      <vt:lpstr>Структура налоговых и неналоговых доходов местного бюджета в 2020-2021 годах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Объемы межбюджетных трансфертов  на 2019-2021годы </vt:lpstr>
      <vt:lpstr>Слайд 19</vt:lpstr>
      <vt:lpstr>Доля муниципальных программ в общем объеме расходов , запланированных на реализацию муниципальных программ Семичанского сельского поселения в 2019  году</vt:lpstr>
      <vt:lpstr>Структура муниципальных программ Семичанского сельского поселения на 2019 год</vt:lpstr>
      <vt:lpstr>Расходы местного бюджета ,формируемые в рамках муниципальных программ Семичанского сельского поселения и непрограммные расходы</vt:lpstr>
      <vt:lpstr>Раздел «Общегосударственные вопросы»</vt:lpstr>
      <vt:lpstr>Культура ,кинематография </vt:lpstr>
      <vt:lpstr>Динамика расходов местного бюджета на культуру ,кинематографию</vt:lpstr>
      <vt:lpstr>Финансирование мероприятий по развитию жилищно-коммунальной инфраструктуры в 2019 году</vt:lpstr>
      <vt:lpstr>Структура Безвозмездных поступлений (в сопоставимых условиях) в 2018-2021 годах </vt:lpstr>
      <vt:lpstr> Объем безвозмездных поступлений в 2018-2021 годах      (тыс.рублей)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1</cp:lastModifiedBy>
  <cp:revision>210</cp:revision>
  <dcterms:created xsi:type="dcterms:W3CDTF">2015-12-04T10:25:22Z</dcterms:created>
  <dcterms:modified xsi:type="dcterms:W3CDTF">2019-02-06T14:24:58Z</dcterms:modified>
</cp:coreProperties>
</file>