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1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0E5"/>
    <a:srgbClr val="00FF00"/>
    <a:srgbClr val="57C75A"/>
    <a:srgbClr val="FF99FF"/>
    <a:srgbClr val="F4D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595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2016г</a:t>
                    </a:r>
                  </a:p>
                  <a:p>
                    <a:r>
                      <a:rPr lang="en-US" dirty="0" smtClean="0"/>
                      <a:t>5036,3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en-US" dirty="0" smtClean="0"/>
                      <a:t>2101,7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en-US" dirty="0" smtClean="0"/>
                      <a:t>2119,8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2019</a:t>
                    </a:r>
                    <a:r>
                      <a:rPr lang="ru-RU" dirty="0" smtClean="0"/>
                      <a:t>г</a:t>
                    </a:r>
                  </a:p>
                  <a:p>
                    <a:r>
                      <a:rPr lang="en-US" dirty="0" smtClean="0"/>
                      <a:t>2117,8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5036.3</c:v>
                </c:pt>
                <c:pt idx="1">
                  <c:v>2101.6999999999998</c:v>
                </c:pt>
                <c:pt idx="2">
                  <c:v>2119.8000000000002</c:v>
                </c:pt>
                <c:pt idx="3">
                  <c:v>2117.8000000000002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безвозмездные поступления </c:v>
                </c:pt>
              </c:strCache>
            </c:strRef>
          </c:tx>
          <c:spPr>
            <a:solidFill>
              <a:srgbClr val="00B050"/>
            </a:solidFill>
          </c:spPr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smtClean="0"/>
                      <a:t>2016г</a:t>
                    </a:r>
                  </a:p>
                  <a:p>
                    <a:r>
                      <a:rPr lang="en-US" smtClean="0"/>
                      <a:t>3639,1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smtClean="0"/>
                      <a:t>2017г</a:t>
                    </a:r>
                  </a:p>
                  <a:p>
                    <a:r>
                      <a:rPr lang="en-US" smtClean="0"/>
                      <a:t>4384,8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smtClean="0"/>
                      <a:t>2018г</a:t>
                    </a:r>
                  </a:p>
                  <a:p>
                    <a:r>
                      <a:rPr lang="en-US" smtClean="0"/>
                      <a:t>3733,3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smtClean="0"/>
                      <a:t>2019г</a:t>
                    </a:r>
                  </a:p>
                  <a:p>
                    <a:r>
                      <a:rPr lang="en-US" smtClean="0"/>
                      <a:t>3711,9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3639.1</c:v>
                </c:pt>
                <c:pt idx="1">
                  <c:v>4384.8</c:v>
                </c:pt>
                <c:pt idx="2">
                  <c:v>3733.3</c:v>
                </c:pt>
                <c:pt idx="3">
                  <c:v>3711.9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gapWidth val="55"/>
        <c:gapDepth val="55"/>
        <c:shape val="box"/>
        <c:axId val="85192064"/>
        <c:axId val="85513344"/>
        <c:axId val="0"/>
      </c:bar3DChart>
      <c:catAx>
        <c:axId val="85192064"/>
        <c:scaling>
          <c:orientation val="minMax"/>
        </c:scaling>
        <c:delete val="1"/>
        <c:axPos val="b"/>
        <c:majorTickMark val="none"/>
        <c:minorTickMark val="cross"/>
        <c:tickLblPos val="none"/>
        <c:crossAx val="85513344"/>
        <c:crosses val="autoZero"/>
        <c:auto val="1"/>
        <c:lblAlgn val="ctr"/>
        <c:lblOffset val="100"/>
        <c:noMultiLvlLbl val="1"/>
      </c:catAx>
      <c:valAx>
        <c:axId val="85513344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cross"/>
        <c:tickLblPos val="none"/>
        <c:crossAx val="85192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275172289018366"/>
          <c:y val="0"/>
          <c:w val="0.34596969823431872"/>
          <c:h val="0.25591959893205074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>
        <c:manualLayout>
          <c:layoutTarget val="inner"/>
          <c:xMode val="edge"/>
          <c:yMode val="edge"/>
          <c:x val="0.11940436351706037"/>
          <c:y val="6.3593750000000004E-2"/>
          <c:w val="0.70099868766404261"/>
          <c:h val="0.80511220472440947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1118.5</c:v>
                </c:pt>
                <c:pt idx="1">
                  <c:v>842.5</c:v>
                </c:pt>
                <c:pt idx="2">
                  <c:v>842.5</c:v>
                </c:pt>
                <c:pt idx="3">
                  <c:v>842.5</c:v>
                </c:pt>
              </c:numCache>
            </c:numRef>
          </c:val>
        </c:ser>
        <c:shape val="box"/>
        <c:axId val="128617856"/>
        <c:axId val="130757760"/>
        <c:axId val="128400896"/>
      </c:bar3DChart>
      <c:catAx>
        <c:axId val="128617856"/>
        <c:scaling>
          <c:orientation val="minMax"/>
        </c:scaling>
        <c:delete val="1"/>
        <c:axPos val="b"/>
        <c:majorTickMark val="cross"/>
        <c:minorTickMark val="cross"/>
        <c:tickLblPos val="none"/>
        <c:crossAx val="130757760"/>
        <c:crosses val="autoZero"/>
        <c:auto val="1"/>
        <c:lblAlgn val="ctr"/>
        <c:lblOffset val="100"/>
        <c:noMultiLvlLbl val="1"/>
      </c:catAx>
      <c:valAx>
        <c:axId val="13075776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one"/>
        <c:crossAx val="128617856"/>
        <c:crosses val="autoZero"/>
        <c:crossBetween val="between"/>
      </c:valAx>
      <c:serAx>
        <c:axId val="128400896"/>
        <c:scaling>
          <c:orientation val="minMax"/>
        </c:scaling>
        <c:delete val="1"/>
        <c:axPos val="b"/>
        <c:majorTickMark val="cross"/>
        <c:minorTickMark val="cross"/>
        <c:tickLblPos val="none"/>
        <c:crossAx val="130757760"/>
        <c:crosses val="autoZero"/>
      </c:serAx>
    </c:plotArea>
    <c:legend>
      <c:legendPos val="r"/>
      <c:layout/>
      <c:overlay val="1"/>
    </c:legend>
    <c:plotVisOnly val="1"/>
    <c:dispBlanksAs val="zero"/>
    <c:showDLblsOverMax val="1"/>
  </c:chart>
  <c:spPr>
    <a:solidFill>
      <a:schemeClr val="accent4">
        <a:lumMod val="50000"/>
      </a:schemeClr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percent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иные межбюджетные трасферты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1506.7</c:v>
                </c:pt>
                <c:pt idx="1">
                  <c:v>1490.6</c:v>
                </c:pt>
                <c:pt idx="2">
                  <c:v>1490.6</c:v>
                </c:pt>
                <c:pt idx="3">
                  <c:v>1490.6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70.099999999999994</c:v>
                </c:pt>
                <c:pt idx="1">
                  <c:v>69.5</c:v>
                </c:pt>
                <c:pt idx="2">
                  <c:v>69.5</c:v>
                </c:pt>
                <c:pt idx="3">
                  <c:v>69.5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благотворительная помощь</c:v>
                </c:pt>
              </c:strCache>
            </c:strRef>
          </c:tx>
          <c:invertIfNegative val="1"/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950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2545.6999999999998</c:v>
                </c:pt>
                <c:pt idx="1">
                  <c:v>2824.7</c:v>
                </c:pt>
                <c:pt idx="2">
                  <c:v>2173.1999999999998</c:v>
                </c:pt>
                <c:pt idx="3">
                  <c:v>2151.8000000000002</c:v>
                </c:pt>
              </c:numCache>
            </c:numRef>
          </c:val>
        </c:ser>
        <c:gapWidth val="95"/>
        <c:gapDepth val="95"/>
        <c:shape val="cylinder"/>
        <c:axId val="136459776"/>
        <c:axId val="136461312"/>
        <c:axId val="0"/>
      </c:bar3DChart>
      <c:catAx>
        <c:axId val="136459776"/>
        <c:scaling>
          <c:orientation val="minMax"/>
        </c:scaling>
        <c:axPos val="b"/>
        <c:majorTickMark val="none"/>
        <c:tickLblPos val="nextTo"/>
        <c:crossAx val="136461312"/>
        <c:crosses val="autoZero"/>
        <c:auto val="1"/>
        <c:lblAlgn val="ctr"/>
        <c:lblOffset val="100"/>
        <c:noMultiLvlLbl val="1"/>
      </c:catAx>
      <c:valAx>
        <c:axId val="13646131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1364597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8.7111524253912664E-2"/>
          <c:y val="3.0086217254416157E-2"/>
          <c:w val="0.89128353747448252"/>
          <c:h val="0.6599726101862577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900"/>
                    </a:pPr>
                    <a:r>
                      <a:rPr lang="ru-RU" sz="900" dirty="0" smtClean="0"/>
                      <a:t>2016 г</a:t>
                    </a:r>
                  </a:p>
                  <a:p>
                    <a:pPr>
                      <a:defRPr sz="900"/>
                    </a:pPr>
                    <a:r>
                      <a:rPr lang="ru-RU" sz="900" dirty="0" smtClean="0"/>
                      <a:t> 2545,7</a:t>
                    </a:r>
                    <a:endParaRPr lang="ru-RU" sz="900" dirty="0"/>
                  </a:p>
                </c:rich>
              </c:tx>
              <c:spPr/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dirty="0" smtClean="0"/>
                      <a:t> 2016</a:t>
                    </a:r>
                  </a:p>
                  <a:p>
                    <a:r>
                      <a:rPr lang="ru-RU" sz="1200" dirty="0" smtClean="0"/>
                      <a:t>70,1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6.1728395061728392E-3"/>
                  <c:y val="7.407381484812541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2016г</a:t>
                    </a:r>
                  </a:p>
                  <a:p>
                    <a:r>
                      <a:rPr lang="ru-RU" dirty="0" smtClean="0"/>
                      <a:t>1506,7</a:t>
                    </a:r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2016 г</a:t>
                    </a:r>
                  </a:p>
                  <a:p>
                    <a:r>
                      <a:rPr lang="ru-RU" smtClean="0"/>
                      <a:t>950,0</a:t>
                    </a:r>
                    <a:endParaRPr lang="ru-RU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</c:dLbls>
          <c:trendline>
            <c:trendlineType val="linear"/>
          </c:trendline>
          <c:cat>
            <c:strRef>
              <c:f>Лист1!$A$2:$A$5</c:f>
              <c:strCache>
                <c:ptCount val="4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  <c:pt idx="3">
                  <c:v>благотворительная помощь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2545.6999999999998</c:v>
                </c:pt>
                <c:pt idx="1">
                  <c:v>70.099999999999994</c:v>
                </c:pt>
                <c:pt idx="2">
                  <c:v>1506.7</c:v>
                </c:pt>
                <c:pt idx="3">
                  <c:v>950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тыс.рублей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ru-RU" dirty="0" smtClean="0"/>
                      <a:t>2017г</a:t>
                    </a:r>
                  </a:p>
                  <a:p>
                    <a:r>
                      <a:rPr lang="ru-RU" dirty="0" smtClean="0"/>
                      <a:t>2824,7</a:t>
                    </a:r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</a:t>
                    </a:r>
                  </a:p>
                  <a:p>
                    <a:r>
                      <a:rPr lang="ru-RU" sz="900" dirty="0" smtClean="0"/>
                      <a:t>6</a:t>
                    </a:r>
                    <a:r>
                      <a:rPr lang="ru-RU" dirty="0" smtClean="0"/>
                      <a:t>9,5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dirty="0" smtClean="0"/>
                      <a:t>2017г</a:t>
                    </a:r>
                  </a:p>
                  <a:p>
                    <a:r>
                      <a:rPr lang="ru-RU" sz="900" dirty="0" smtClean="0"/>
                      <a:t>1</a:t>
                    </a:r>
                    <a:r>
                      <a:rPr lang="ru-RU" dirty="0" smtClean="0"/>
                      <a:t>490,6</a:t>
                    </a:r>
                  </a:p>
                  <a:p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  <c:pt idx="3">
                  <c:v>благотворительная помощь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2824.7</c:v>
                </c:pt>
                <c:pt idx="1">
                  <c:v>69.5</c:v>
                </c:pt>
                <c:pt idx="2">
                  <c:v>1490.6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тыс.рублей2</c:v>
                </c:pt>
              </c:strCache>
            </c:strRef>
          </c:tx>
          <c:dLbls>
            <c:dLbl>
              <c:idx val="0"/>
              <c:layout>
                <c:manualLayout>
                  <c:x val="-4.6296296296296311E-3"/>
                  <c:y val="-1.7284084550690793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2018г</a:t>
                    </a:r>
                  </a:p>
                  <a:p>
                    <a:r>
                      <a:rPr lang="ru-RU" sz="900" dirty="0" smtClean="0"/>
                      <a:t>2173,2</a:t>
                    </a:r>
                    <a:endParaRPr lang="ru-RU" sz="900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endParaRPr lang="ru-RU" sz="900" dirty="0" smtClean="0"/>
                  </a:p>
                  <a:p>
                    <a:r>
                      <a:rPr lang="ru-RU" dirty="0" smtClean="0"/>
                      <a:t>2018</a:t>
                    </a:r>
                  </a:p>
                  <a:p>
                    <a:r>
                      <a:rPr lang="ru-RU" dirty="0" smtClean="0"/>
                      <a:t>69,5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4.6296296296296311E-3"/>
                  <c:y val="-4.9382543232083581E-3"/>
                </c:manualLayout>
              </c:layout>
              <c:tx>
                <c:rich>
                  <a:bodyPr/>
                  <a:lstStyle/>
                  <a:p>
                    <a:endParaRPr lang="ru-RU" sz="900" dirty="0" smtClean="0"/>
                  </a:p>
                  <a:p>
                    <a:r>
                      <a:rPr lang="ru-RU" dirty="0" smtClean="0"/>
                      <a:t>2018г</a:t>
                    </a:r>
                  </a:p>
                  <a:p>
                    <a:r>
                      <a:rPr lang="ru-RU" dirty="0" smtClean="0"/>
                      <a:t>1490,6</a:t>
                    </a:r>
                    <a:endParaRPr lang="ru-R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  <c:pt idx="3">
                  <c:v>благотворительная помощь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2173.1999999999998</c:v>
                </c:pt>
                <c:pt idx="1">
                  <c:v>69.5</c:v>
                </c:pt>
                <c:pt idx="2">
                  <c:v>1490.6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тыс.рублей3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2019г</a:t>
                    </a:r>
                  </a:p>
                  <a:p>
                    <a:r>
                      <a:rPr lang="en-US" smtClean="0"/>
                      <a:t>2151,8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2019</a:t>
                    </a:r>
                  </a:p>
                  <a:p>
                    <a:r>
                      <a:rPr lang="en-US" smtClean="0"/>
                      <a:t>69,5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2019г</a:t>
                    </a:r>
                  </a:p>
                  <a:p>
                    <a:endParaRPr lang="ru-RU" smtClean="0"/>
                  </a:p>
                  <a:p>
                    <a:r>
                      <a:rPr lang="en-US" smtClean="0"/>
                      <a:t>1490,6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Дотация бюджету поселения  на выравнивание бюджетной обеспеченности</c:v>
                </c:pt>
                <c:pt idx="1">
                  <c:v>Субвенции</c:v>
                </c:pt>
                <c:pt idx="2">
                  <c:v>Иные МБТ</c:v>
                </c:pt>
                <c:pt idx="3">
                  <c:v>благотворительная помощь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2151.8000000000002</c:v>
                </c:pt>
                <c:pt idx="1">
                  <c:v>69.5</c:v>
                </c:pt>
                <c:pt idx="2">
                  <c:v>1490.6</c:v>
                </c:pt>
              </c:numCache>
            </c:numRef>
          </c:val>
        </c:ser>
        <c:gapWidth val="100"/>
        <c:axId val="137561600"/>
        <c:axId val="137563136"/>
      </c:barChart>
      <c:catAx>
        <c:axId val="137561600"/>
        <c:scaling>
          <c:orientation val="minMax"/>
        </c:scaling>
        <c:axPos val="b"/>
        <c:tickLblPos val="nextTo"/>
        <c:crossAx val="137563136"/>
        <c:crosses val="autoZero"/>
        <c:auto val="1"/>
        <c:lblAlgn val="ctr"/>
        <c:lblOffset val="100"/>
      </c:catAx>
      <c:valAx>
        <c:axId val="137563136"/>
        <c:scaling>
          <c:orientation val="minMax"/>
        </c:scaling>
        <c:axPos val="l"/>
        <c:majorGridlines/>
        <c:minorGridlines/>
        <c:numFmt formatCode="General" sourceLinked="1"/>
        <c:tickLblPos val="nextTo"/>
        <c:crossAx val="13756160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8"/>
  <c:chart>
    <c:autoTitleDeleted val="1"/>
    <c:view3D>
      <c:rotX val="0"/>
      <c:rotY val="0"/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1"/>
          <c:cat>
            <c:strRef>
              <c:f>Лист1!$A$2:$A$8</c:f>
              <c:strCache>
                <c:ptCount val="5"/>
                <c:pt idx="0">
                  <c:v>факт 2015 года</c:v>
                </c:pt>
                <c:pt idx="1">
                  <c:v>план 2016 года</c:v>
                </c:pt>
                <c:pt idx="2">
                  <c:v>проект 2017 года</c:v>
                </c:pt>
                <c:pt idx="3">
                  <c:v>проект 2018 года</c:v>
                </c:pt>
                <c:pt idx="4">
                  <c:v>проект 2019 года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3820.6</c:v>
                </c:pt>
                <c:pt idx="1">
                  <c:v>5036.6000000000004</c:v>
                </c:pt>
                <c:pt idx="2">
                  <c:v>2101.6999999999998</c:v>
                </c:pt>
                <c:pt idx="3">
                  <c:v>2119.8000000000002</c:v>
                </c:pt>
                <c:pt idx="4">
                  <c:v>2117.8000000000002</c:v>
                </c:pt>
                <c:pt idx="6">
                  <c:v>0</c:v>
                </c:pt>
              </c:numCache>
            </c:numRef>
          </c:val>
        </c:ser>
        <c:shape val="cylinder"/>
        <c:axId val="83112704"/>
        <c:axId val="83114240"/>
        <c:axId val="80180992"/>
      </c:bar3DChart>
      <c:catAx>
        <c:axId val="83112704"/>
        <c:scaling>
          <c:orientation val="minMax"/>
        </c:scaling>
        <c:axPos val="b"/>
        <c:majorTickMark val="none"/>
        <c:tickLblPos val="nextTo"/>
        <c:crossAx val="83114240"/>
        <c:crosses val="autoZero"/>
        <c:auto val="1"/>
        <c:lblAlgn val="ctr"/>
        <c:lblOffset val="100"/>
        <c:noMultiLvlLbl val="1"/>
      </c:catAx>
      <c:valAx>
        <c:axId val="83114240"/>
        <c:scaling>
          <c:orientation val="minMax"/>
        </c:scaling>
        <c:axPos val="l"/>
        <c:majorGridlines/>
        <c:title>
          <c:layout/>
        </c:title>
        <c:numFmt formatCode="General" sourceLinked="1"/>
        <c:majorTickMark val="none"/>
        <c:tickLblPos val="nextTo"/>
        <c:crossAx val="83112704"/>
        <c:crosses val="autoZero"/>
        <c:crossBetween val="between"/>
      </c:valAx>
      <c:serAx>
        <c:axId val="80180992"/>
        <c:scaling>
          <c:orientation val="minMax"/>
        </c:scaling>
        <c:delete val="1"/>
        <c:axPos val="b"/>
        <c:tickLblPos val="none"/>
        <c:crossAx val="83114240"/>
        <c:crosses val="autoZero"/>
      </c:ser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7.1759259259259259E-2"/>
          <c:y val="9.7563886779830231E-2"/>
          <c:w val="0.84104938271604934"/>
          <c:h val="0.815661167775471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налог на доходы физических лиц 
</a:t>
                    </a:r>
                    <a:r>
                      <a:rPr lang="ru-RU" smtClean="0"/>
                      <a:t>16,4%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налоги на имущество </a:t>
                    </a:r>
                    <a:r>
                      <a:rPr lang="ru-RU"/>
                      <a:t>
</a:t>
                    </a:r>
                    <a:r>
                      <a:rPr lang="ru-RU" smtClean="0"/>
                      <a:t>72,7%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0.15805306454748724"/>
                  <c:y val="8.091706001348626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использования имущества
</a:t>
                    </a:r>
                    <a:r>
                      <a:rPr lang="ru-RU" dirty="0" smtClean="0"/>
                      <a:t>10,6%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штрафы, санкции</a:t>
                    </a:r>
                    <a:r>
                      <a:rPr lang="ru-RU"/>
                      <a:t>
</a:t>
                    </a:r>
                    <a:r>
                      <a:rPr lang="ru-RU" smtClean="0"/>
                      <a:t>0,1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
</a:t>
                    </a:r>
                  </a:p>
                </c:rich>
              </c:tx>
              <c:showCatName val="1"/>
              <c:showPercent val="1"/>
            </c:dLbl>
            <c:dLbl>
              <c:idx val="6"/>
              <c:delete val="1"/>
            </c:dLbl>
            <c:showCatName val="1"/>
            <c:showPercent val="1"/>
            <c:showLeaderLines val="1"/>
            <c:leaderLines>
              <c:spPr>
                <a:ln>
                  <a:solidFill>
                    <a:srgbClr val="00FF00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5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штрафы, санкции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344.5</c:v>
                </c:pt>
                <c:pt idx="1">
                  <c:v>1527.2</c:v>
                </c:pt>
                <c:pt idx="2">
                  <c:v>4.2</c:v>
                </c:pt>
                <c:pt idx="3">
                  <c:v>223.7</c:v>
                </c:pt>
                <c:pt idx="4">
                  <c:v>2.1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7.1759259259259259E-2"/>
          <c:y val="9.7563886779830244E-2"/>
          <c:w val="0.84104938271604934"/>
          <c:h val="0.815661167775471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налог на доходы физических лиц 
</a:t>
                    </a:r>
                    <a:r>
                      <a:rPr lang="ru-RU" dirty="0" smtClean="0"/>
                      <a:t>16,6%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/>
                      <a:t>налоги на имущество 
</a:t>
                    </a:r>
                    <a:r>
                      <a:rPr lang="ru-RU" dirty="0" smtClean="0"/>
                      <a:t>72,2%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государственная пошлина
</a:t>
                    </a:r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0.15805306454748727"/>
                  <c:y val="8.091706001348628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</a:t>
                    </a:r>
                    <a:r>
                      <a:rPr lang="ru-RU" dirty="0"/>
                      <a:t>от использования имущества
</a:t>
                    </a:r>
                    <a:r>
                      <a:rPr lang="ru-RU" dirty="0" smtClean="0"/>
                      <a:t>10,9%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штрафы, санкции</a:t>
                    </a:r>
                    <a:r>
                      <a:rPr lang="ru-RU"/>
                      <a:t>
</a:t>
                    </a:r>
                    <a:r>
                      <a:rPr lang="ru-RU" smtClean="0"/>
                      <a:t>0,1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
</a:t>
                    </a:r>
                  </a:p>
                </c:rich>
              </c:tx>
              <c:showCatName val="1"/>
              <c:showPercent val="1"/>
            </c:dLbl>
            <c:dLbl>
              <c:idx val="6"/>
              <c:delete val="1"/>
            </c:dLbl>
            <c:showCatName val="1"/>
            <c:showPercent val="1"/>
            <c:showLeaderLines val="1"/>
            <c:leaderLines>
              <c:spPr>
                <a:ln>
                  <a:solidFill>
                    <a:srgbClr val="00FF00"/>
                  </a:solidFill>
                </a:ln>
              </c:spPr>
            </c:leaderLines>
          </c:dLbls>
          <c:cat>
            <c:strRef>
              <c:f>Лист1!$A$2:$A$8</c:f>
              <c:strCache>
                <c:ptCount val="5"/>
                <c:pt idx="0">
                  <c:v>налог на доходы физических лиц </c:v>
                </c:pt>
                <c:pt idx="1">
                  <c:v>налоги на имущество 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штрафы, санкции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351.1</c:v>
                </c:pt>
                <c:pt idx="1">
                  <c:v>1530</c:v>
                </c:pt>
                <c:pt idx="2">
                  <c:v>4.4000000000000004</c:v>
                </c:pt>
                <c:pt idx="3">
                  <c:v>232.1</c:v>
                </c:pt>
                <c:pt idx="4">
                  <c:v>2.2000000000000002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0"/>
  <c:chart>
    <c:title>
      <c:tx>
        <c:rich>
          <a:bodyPr/>
          <a:lstStyle/>
          <a:p>
            <a:pPr>
              <a:defRPr b="0">
                <a:solidFill>
                  <a:srgbClr val="EE30E5"/>
                </a:solidFill>
              </a:defRPr>
            </a:pPr>
            <a:r>
              <a:rPr lang="ru-RU" b="0" dirty="0" smtClean="0">
                <a:solidFill>
                  <a:srgbClr val="EE30E5"/>
                </a:solidFill>
              </a:rPr>
              <a:t>Поступление налога на доходы физических лиц</a:t>
            </a:r>
          </a:p>
          <a:p>
            <a:pPr>
              <a:defRPr b="0">
                <a:solidFill>
                  <a:srgbClr val="EE30E5"/>
                </a:solidFill>
              </a:defRPr>
            </a:pPr>
            <a:endParaRPr lang="ru-RU" b="0" dirty="0">
              <a:solidFill>
                <a:srgbClr val="EE30E5"/>
              </a:solidFill>
            </a:endParaRPr>
          </a:p>
        </c:rich>
      </c:tx>
      <c:layout>
        <c:manualLayout>
          <c:xMode val="edge"/>
          <c:yMode val="edge"/>
          <c:x val="0.30923763100396251"/>
          <c:y val="1.9966334977455341E-2"/>
        </c:manualLayout>
      </c:layout>
    </c:title>
    <c:view3D>
      <c:rotX val="0"/>
      <c:rotY val="0"/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Оценка 2016 года </c:v>
                </c:pt>
                <c:pt idx="2">
                  <c:v>Проект 2017 года</c:v>
                </c:pt>
                <c:pt idx="3">
                  <c:v>Проект 2018 года</c:v>
                </c:pt>
                <c:pt idx="4">
                  <c:v>Проект 2019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511.2</c:v>
                </c:pt>
                <c:pt idx="1">
                  <c:v>500.7</c:v>
                </c:pt>
                <c:pt idx="2">
                  <c:v>344.5</c:v>
                </c:pt>
                <c:pt idx="3">
                  <c:v>351.1</c:v>
                </c:pt>
                <c:pt idx="4">
                  <c:v>340.1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Оценка 2016 года </c:v>
                </c:pt>
                <c:pt idx="2">
                  <c:v>Проект 2017 года</c:v>
                </c:pt>
                <c:pt idx="3">
                  <c:v>Проект 2018 года</c:v>
                </c:pt>
                <c:pt idx="4">
                  <c:v>Проект 2019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Оценка 2016 года </c:v>
                </c:pt>
                <c:pt idx="2">
                  <c:v>Проект 2017 года</c:v>
                </c:pt>
                <c:pt idx="3">
                  <c:v>Проект 2018 года</c:v>
                </c:pt>
                <c:pt idx="4">
                  <c:v>Проект 2019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hape val="box"/>
        <c:axId val="82808192"/>
        <c:axId val="82809984"/>
        <c:axId val="0"/>
      </c:bar3DChart>
      <c:catAx>
        <c:axId val="82808192"/>
        <c:scaling>
          <c:orientation val="minMax"/>
        </c:scaling>
        <c:axPos val="b"/>
        <c:majorTickMark val="none"/>
        <c:tickLblPos val="nextTo"/>
        <c:crossAx val="82809984"/>
        <c:crosses val="autoZero"/>
        <c:auto val="1"/>
        <c:lblAlgn val="ctr"/>
        <c:lblOffset val="100"/>
        <c:noMultiLvlLbl val="1"/>
      </c:catAx>
      <c:valAx>
        <c:axId val="82809984"/>
        <c:scaling>
          <c:orientation val="minMax"/>
        </c:scaling>
        <c:axPos val="l"/>
        <c:majorGridlines/>
        <c:title>
          <c:layout/>
        </c:title>
        <c:numFmt formatCode="General" sourceLinked="1"/>
        <c:tickLblPos val="nextTo"/>
        <c:crossAx val="8280819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view3D>
      <c:rotX val="0"/>
      <c:rotY val="0"/>
      <c:rAngAx val="1"/>
    </c:view3D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План 2016 года </c:v>
                </c:pt>
                <c:pt idx="2">
                  <c:v>Проект 2017</c:v>
                </c:pt>
                <c:pt idx="3">
                  <c:v>Проект 2018</c:v>
                </c:pt>
                <c:pt idx="4">
                  <c:v>Проект 2019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19.100000000000001</c:v>
                </c:pt>
                <c:pt idx="1">
                  <c:v>25.6</c:v>
                </c:pt>
                <c:pt idx="2">
                  <c:v>43.5</c:v>
                </c:pt>
                <c:pt idx="3">
                  <c:v>46.3</c:v>
                </c:pt>
                <c:pt idx="4">
                  <c:v>46.3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План 2016 года </c:v>
                </c:pt>
                <c:pt idx="2">
                  <c:v>Проект 2017</c:v>
                </c:pt>
                <c:pt idx="3">
                  <c:v>Проект 2018</c:v>
                </c:pt>
                <c:pt idx="4">
                  <c:v>Проект 2019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План 2016 года </c:v>
                </c:pt>
                <c:pt idx="2">
                  <c:v>Проект 2017</c:v>
                </c:pt>
                <c:pt idx="3">
                  <c:v>Проект 2018</c:v>
                </c:pt>
                <c:pt idx="4">
                  <c:v>Проект 2019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shape val="cylinder"/>
        <c:axId val="112260224"/>
        <c:axId val="113457792"/>
        <c:axId val="113461888"/>
      </c:bar3DChart>
      <c:catAx>
        <c:axId val="112260224"/>
        <c:scaling>
          <c:orientation val="minMax"/>
        </c:scaling>
        <c:axPos val="b"/>
        <c:majorTickMark val="none"/>
        <c:tickLblPos val="nextTo"/>
        <c:crossAx val="113457792"/>
        <c:crosses val="autoZero"/>
        <c:auto val="1"/>
        <c:lblAlgn val="ctr"/>
        <c:lblOffset val="100"/>
        <c:noMultiLvlLbl val="1"/>
      </c:catAx>
      <c:valAx>
        <c:axId val="113457792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112260224"/>
        <c:crosses val="autoZero"/>
        <c:crossBetween val="between"/>
      </c:valAx>
      <c:serAx>
        <c:axId val="113461888"/>
        <c:scaling>
          <c:orientation val="minMax"/>
        </c:scaling>
        <c:delete val="1"/>
        <c:axPos val="b"/>
        <c:majorTickMark val="cross"/>
        <c:minorTickMark val="cross"/>
        <c:tickLblPos val="none"/>
        <c:crossAx val="113457792"/>
        <c:crosses val="autoZero"/>
      </c:ser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Земельный налог</a:t>
            </a:r>
            <a:endParaRPr lang="ru-RU" dirty="0"/>
          </a:p>
        </c:rich>
      </c:tx>
      <c:layout>
        <c:manualLayout>
          <c:xMode val="edge"/>
          <c:yMode val="edge"/>
          <c:x val="0.31368874933508789"/>
          <c:y val="4.3242940580492009E-2"/>
        </c:manualLayout>
      </c:layout>
    </c:title>
    <c:view3D>
      <c:rotX val="0"/>
      <c:rotY val="0"/>
      <c:rAngAx val="1"/>
    </c:view3D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1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План 2016 года </c:v>
                </c:pt>
                <c:pt idx="2">
                  <c:v>Проект 2017 года</c:v>
                </c:pt>
                <c:pt idx="3">
                  <c:v>Проект 2017 года</c:v>
                </c:pt>
                <c:pt idx="4">
                  <c:v>Проект 2017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1099.5999999999999</c:v>
                </c:pt>
                <c:pt idx="1">
                  <c:v>1473.6</c:v>
                </c:pt>
                <c:pt idx="2">
                  <c:v>1483.7</c:v>
                </c:pt>
                <c:pt idx="3">
                  <c:v>1483.7</c:v>
                </c:pt>
                <c:pt idx="4">
                  <c:v>1483.7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1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900" smtClean="0"/>
                      <a:t>2015ф</a:t>
                    </a:r>
                    <a:endParaRPr lang="en-US" sz="90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6.2462025282932924E-2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/>
                      <a:t>2</a:t>
                    </a:r>
                    <a:r>
                      <a:rPr lang="ru-RU" dirty="0" smtClean="0"/>
                      <a:t>016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1.441431352683067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2017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2018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2.7777583358996613E-3"/>
                  <c:y val="3.843816940488179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2019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План 2016 года </c:v>
                </c:pt>
                <c:pt idx="2">
                  <c:v>Проект 2017 года</c:v>
                </c:pt>
                <c:pt idx="3">
                  <c:v>Проект 2017 года</c:v>
                </c:pt>
                <c:pt idx="4">
                  <c:v>Проект 2017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1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План 2016 года </c:v>
                </c:pt>
                <c:pt idx="2">
                  <c:v>Проект 2017 года</c:v>
                </c:pt>
                <c:pt idx="3">
                  <c:v>Проект 2017 года</c:v>
                </c:pt>
                <c:pt idx="4">
                  <c:v>Проект 2017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95"/>
        <c:gapDepth val="95"/>
        <c:shape val="cylinder"/>
        <c:axId val="128345600"/>
        <c:axId val="128347136"/>
        <c:axId val="0"/>
      </c:bar3DChart>
      <c:catAx>
        <c:axId val="128345600"/>
        <c:scaling>
          <c:orientation val="minMax"/>
        </c:scaling>
        <c:axPos val="b"/>
        <c:numFmt formatCode="General" sourceLinked="1"/>
        <c:majorTickMark val="none"/>
        <c:tickLblPos val="nextTo"/>
        <c:crossAx val="128347136"/>
        <c:crosses val="autoZero"/>
        <c:auto val="1"/>
        <c:lblAlgn val="ctr"/>
        <c:lblOffset val="100"/>
        <c:noMultiLvlLbl val="1"/>
      </c:catAx>
      <c:valAx>
        <c:axId val="128347136"/>
        <c:scaling>
          <c:orientation val="minMax"/>
        </c:scaling>
        <c:delete val="1"/>
        <c:axPos val="l"/>
        <c:numFmt formatCode="General" sourceLinked="1"/>
        <c:majorTickMark val="cross"/>
        <c:minorTickMark val="cross"/>
        <c:tickLblPos val="none"/>
        <c:crossAx val="128345600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1.2500000000000001E-2"/>
          <c:y val="8.9474742801234214E-2"/>
          <c:w val="0.98749999999999971"/>
          <c:h val="0.832746390671001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rgbClr val="00FF0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22674517408814254"/>
                  <c:y val="0.18451219997611759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1"/>
              <c:layout>
                <c:manualLayout>
                  <c:x val="-1.3888888888888951E-2"/>
                  <c:y val="-0.2970752573461154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2"/>
              <c:layout>
                <c:manualLayout>
                  <c:x val="-0.27153434427839279"/>
                  <c:y val="-1.7692950682641404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dLbl>
              <c:idx val="3"/>
              <c:layout>
                <c:manualLayout>
                  <c:x val="0.22674517408814254"/>
                  <c:y val="-1.2637821916172421E-2"/>
                </c:manualLayout>
              </c:layout>
              <c:showLegendKey val="1"/>
              <c:showVal val="1"/>
              <c:showCatName val="1"/>
              <c:showSerName val="1"/>
              <c:showPercent val="1"/>
              <c:showBubbleSize val="1"/>
            </c:dLbl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Лист1!$A$2:$A$4</c:f>
              <c:strCache>
                <c:ptCount val="3"/>
                <c:pt idx="0">
                  <c:v>0111</c:v>
                </c:pt>
                <c:pt idx="1">
                  <c:v>0104</c:v>
                </c:pt>
                <c:pt idx="2">
                  <c:v>0113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3764.8</c:v>
                </c:pt>
                <c:pt idx="2">
                  <c:v>89.5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title>
      <c:layout/>
      <c:overlay val="1"/>
    </c:title>
    <c:plotArea>
      <c:layout>
        <c:manualLayout>
          <c:layoutTarget val="inner"/>
          <c:xMode val="edge"/>
          <c:yMode val="edge"/>
          <c:x val="7.9271272041147173E-2"/>
          <c:y val="8.0277443377474222E-2"/>
          <c:w val="0.80120616531448041"/>
          <c:h val="0.7967787452056326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.</c:v>
                </c:pt>
              </c:strCache>
            </c:strRef>
          </c:tx>
          <c:dLbls>
            <c:showLegendKey val="1"/>
            <c:showVal val="1"/>
            <c:showCatName val="1"/>
            <c:showSerName val="1"/>
          </c:dLbls>
          <c:cat>
            <c:strRef>
              <c:f>Лист1!$A$2:$A$4</c:f>
              <c:strCache>
                <c:ptCount val="3"/>
                <c:pt idx="0">
                  <c:v>СДК 2017</c:v>
                </c:pt>
                <c:pt idx="1">
                  <c:v>СДК 2018</c:v>
                </c:pt>
                <c:pt idx="2">
                  <c:v>СДК 2019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842.5</c:v>
                </c:pt>
                <c:pt idx="1">
                  <c:v>842.5</c:v>
                </c:pt>
                <c:pt idx="2">
                  <c:v>842.5</c:v>
                </c:pt>
              </c:numCache>
            </c:numRef>
          </c:val>
        </c:ser>
        <c:gapWidth val="100"/>
        <c:axId val="128594688"/>
        <c:axId val="128596224"/>
      </c:barChart>
      <c:catAx>
        <c:axId val="128594688"/>
        <c:scaling>
          <c:orientation val="minMax"/>
        </c:scaling>
        <c:axPos val="b"/>
        <c:tickLblPos val="nextTo"/>
        <c:crossAx val="128596224"/>
        <c:crosses val="autoZero"/>
        <c:auto val="1"/>
        <c:lblAlgn val="ctr"/>
        <c:lblOffset val="100"/>
      </c:catAx>
      <c:valAx>
        <c:axId val="128596224"/>
        <c:scaling>
          <c:orientation val="minMax"/>
        </c:scaling>
        <c:axPos val="l"/>
        <c:majorGridlines/>
        <c:numFmt formatCode="General" sourceLinked="1"/>
        <c:tickLblPos val="nextTo"/>
        <c:crossAx val="128594688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9F2D9-2A98-4EB0-B2E8-39DCCDEA5BDB}" type="doc">
      <dgm:prSet loTypeId="urn:microsoft.com/office/officeart/2005/8/layout/list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6258FF-48F5-408F-B1BD-2D4C8F6E9994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Увеличение налогового потенциала сельского поселения, необходимого для сбалансированного исполнения бюджета</a:t>
          </a:r>
          <a:endParaRPr lang="ru-RU" dirty="0"/>
        </a:p>
      </dgm:t>
    </dgm:pt>
    <dgm:pt modelId="{7A166E8C-D154-4B9F-87CF-DB308D880F12}" type="parTrans" cxnId="{E8964598-5BFA-4E06-848A-6D96C9F75D75}">
      <dgm:prSet/>
      <dgm:spPr/>
      <dgm:t>
        <a:bodyPr/>
        <a:lstStyle/>
        <a:p>
          <a:endParaRPr lang="ru-RU"/>
        </a:p>
      </dgm:t>
    </dgm:pt>
    <dgm:pt modelId="{3A82D11D-0B47-4714-B178-D96FCAE2FF64}" type="sibTrans" cxnId="{E8964598-5BFA-4E06-848A-6D96C9F75D75}">
      <dgm:prSet/>
      <dgm:spPr/>
      <dgm:t>
        <a:bodyPr/>
        <a:lstStyle/>
        <a:p>
          <a:endParaRPr lang="ru-RU"/>
        </a:p>
      </dgm:t>
    </dgm:pt>
    <dgm:pt modelId="{F98FB74D-CDD7-4F6A-925D-19A6AEE1F19A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Повышение прозрачности  и открытости бюджетного процесса </a:t>
          </a:r>
          <a:endParaRPr lang="ru-RU" dirty="0"/>
        </a:p>
      </dgm:t>
    </dgm:pt>
    <dgm:pt modelId="{BA83A90D-7E71-408A-9507-6D991FE0FAD0}" type="parTrans" cxnId="{C4420884-8432-4913-A1C9-22C53E624C5A}">
      <dgm:prSet/>
      <dgm:spPr/>
      <dgm:t>
        <a:bodyPr/>
        <a:lstStyle/>
        <a:p>
          <a:endParaRPr lang="ru-RU"/>
        </a:p>
      </dgm:t>
    </dgm:pt>
    <dgm:pt modelId="{13C25D67-5198-48D1-B3E0-1B881BA2F47A}" type="sibTrans" cxnId="{C4420884-8432-4913-A1C9-22C53E624C5A}">
      <dgm:prSet/>
      <dgm:spPr/>
      <dgm:t>
        <a:bodyPr/>
        <a:lstStyle/>
        <a:p>
          <a:endParaRPr lang="ru-RU"/>
        </a:p>
      </dgm:t>
    </dgm:pt>
    <dgm:pt modelId="{46EB19B5-C096-41B0-BF30-B27CEA1D24B2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Повышение эффективности и оптимизация структуры бюджетных расходов </a:t>
          </a:r>
          <a:endParaRPr lang="ru-RU" dirty="0"/>
        </a:p>
      </dgm:t>
    </dgm:pt>
    <dgm:pt modelId="{AC184F84-A24C-48A1-9ABE-ACE32451344D}" type="sibTrans" cxnId="{45BFAA75-B18D-4330-B289-7735D12373A8}">
      <dgm:prSet/>
      <dgm:spPr/>
      <dgm:t>
        <a:bodyPr/>
        <a:lstStyle/>
        <a:p>
          <a:endParaRPr lang="ru-RU"/>
        </a:p>
      </dgm:t>
    </dgm:pt>
    <dgm:pt modelId="{602643F6-C561-4A9D-A4EF-11251D38A22D}" type="parTrans" cxnId="{45BFAA75-B18D-4330-B289-7735D12373A8}">
      <dgm:prSet/>
      <dgm:spPr/>
      <dgm:t>
        <a:bodyPr/>
        <a:lstStyle/>
        <a:p>
          <a:endParaRPr lang="ru-RU"/>
        </a:p>
      </dgm:t>
    </dgm:pt>
    <dgm:pt modelId="{B4250FF1-0AFB-4D7E-842A-E5F59CBE590E}" type="pres">
      <dgm:prSet presAssocID="{CB59F2D9-2A98-4EB0-B2E8-39DCCDEA5B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340C8B-3D2A-4232-92D3-3A85BF234D12}" type="pres">
      <dgm:prSet presAssocID="{4F6258FF-48F5-408F-B1BD-2D4C8F6E9994}" presName="parentLin" presStyleCnt="0"/>
      <dgm:spPr/>
    </dgm:pt>
    <dgm:pt modelId="{0603ADFF-1596-4B14-AA3D-41E58E57544E}" type="pres">
      <dgm:prSet presAssocID="{4F6258FF-48F5-408F-B1BD-2D4C8F6E999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80BF51-FF21-4F30-84A5-029524E91838}" type="pres">
      <dgm:prSet presAssocID="{4F6258FF-48F5-408F-B1BD-2D4C8F6E999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D28A9-AC93-43CC-AAC9-2A348DB7214A}" type="pres">
      <dgm:prSet presAssocID="{4F6258FF-48F5-408F-B1BD-2D4C8F6E9994}" presName="negativeSpace" presStyleCnt="0"/>
      <dgm:spPr/>
    </dgm:pt>
    <dgm:pt modelId="{FA9DFD90-62A4-431D-BAC3-DF57D55A57A0}" type="pres">
      <dgm:prSet presAssocID="{4F6258FF-48F5-408F-B1BD-2D4C8F6E9994}" presName="childText" presStyleLbl="conFgAcc1" presStyleIdx="0" presStyleCnt="3">
        <dgm:presLayoutVars>
          <dgm:bulletEnabled val="1"/>
        </dgm:presLayoutVars>
      </dgm:prSet>
      <dgm:spPr/>
    </dgm:pt>
    <dgm:pt modelId="{84D40BE1-534A-4EFF-B5B0-9C5B1EFDA8E7}" type="pres">
      <dgm:prSet presAssocID="{3A82D11D-0B47-4714-B178-D96FCAE2FF64}" presName="spaceBetweenRectangles" presStyleCnt="0"/>
      <dgm:spPr/>
    </dgm:pt>
    <dgm:pt modelId="{28A2D998-74D7-4C7D-A2BE-ECA897896779}" type="pres">
      <dgm:prSet presAssocID="{46EB19B5-C096-41B0-BF30-B27CEA1D24B2}" presName="parentLin" presStyleCnt="0"/>
      <dgm:spPr/>
    </dgm:pt>
    <dgm:pt modelId="{0D682BC1-9B35-4723-9234-286F9E0B2A20}" type="pres">
      <dgm:prSet presAssocID="{46EB19B5-C096-41B0-BF30-B27CEA1D24B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2FC2021-B1B1-470D-9AA9-33A49C348D2B}" type="pres">
      <dgm:prSet presAssocID="{46EB19B5-C096-41B0-BF30-B27CEA1D24B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0922C-7CAA-47FD-8D14-9CB1460E8182}" type="pres">
      <dgm:prSet presAssocID="{46EB19B5-C096-41B0-BF30-B27CEA1D24B2}" presName="negativeSpace" presStyleCnt="0"/>
      <dgm:spPr/>
    </dgm:pt>
    <dgm:pt modelId="{AE78B86C-A696-43AD-91DB-4DE76DBF27CC}" type="pres">
      <dgm:prSet presAssocID="{46EB19B5-C096-41B0-BF30-B27CEA1D24B2}" presName="childText" presStyleLbl="conFgAcc1" presStyleIdx="1" presStyleCnt="3">
        <dgm:presLayoutVars>
          <dgm:bulletEnabled val="1"/>
        </dgm:presLayoutVars>
      </dgm:prSet>
      <dgm:spPr/>
    </dgm:pt>
    <dgm:pt modelId="{E63FD2D5-98A4-4FC1-8882-CBD503A10BFB}" type="pres">
      <dgm:prSet presAssocID="{AC184F84-A24C-48A1-9ABE-ACE32451344D}" presName="spaceBetweenRectangles" presStyleCnt="0"/>
      <dgm:spPr/>
    </dgm:pt>
    <dgm:pt modelId="{357DBE4B-2D5F-4815-BA0B-67D4D7CFA0EA}" type="pres">
      <dgm:prSet presAssocID="{F98FB74D-CDD7-4F6A-925D-19A6AEE1F19A}" presName="parentLin" presStyleCnt="0"/>
      <dgm:spPr/>
    </dgm:pt>
    <dgm:pt modelId="{CDC4E215-94EA-45E9-A5F5-66EECAD1F6ED}" type="pres">
      <dgm:prSet presAssocID="{F98FB74D-CDD7-4F6A-925D-19A6AEE1F19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1446243-E24B-4DB0-B778-3A651140464D}" type="pres">
      <dgm:prSet presAssocID="{F98FB74D-CDD7-4F6A-925D-19A6AEE1F1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DB1AB-72FA-4AEE-A1D3-2226C40BD3EC}" type="pres">
      <dgm:prSet presAssocID="{F98FB74D-CDD7-4F6A-925D-19A6AEE1F19A}" presName="negativeSpace" presStyleCnt="0"/>
      <dgm:spPr/>
    </dgm:pt>
    <dgm:pt modelId="{D38AF840-5623-4B5B-9C46-5433C98ABEE7}" type="pres">
      <dgm:prSet presAssocID="{F98FB74D-CDD7-4F6A-925D-19A6AEE1F1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0C1CA9C-FABC-4812-958A-82C44B9C3EF0}" type="presOf" srcId="{4F6258FF-48F5-408F-B1BD-2D4C8F6E9994}" destId="{8080BF51-FF21-4F30-84A5-029524E91838}" srcOrd="1" destOrd="0" presId="urn:microsoft.com/office/officeart/2005/8/layout/list1"/>
    <dgm:cxn modelId="{0541B34E-04D2-4693-B8BE-2C11077F8984}" type="presOf" srcId="{F98FB74D-CDD7-4F6A-925D-19A6AEE1F19A}" destId="{CDC4E215-94EA-45E9-A5F5-66EECAD1F6ED}" srcOrd="0" destOrd="0" presId="urn:microsoft.com/office/officeart/2005/8/layout/list1"/>
    <dgm:cxn modelId="{2623BB5C-C7BA-4F71-A698-ABE0B652D0B2}" type="presOf" srcId="{46EB19B5-C096-41B0-BF30-B27CEA1D24B2}" destId="{E2FC2021-B1B1-470D-9AA9-33A49C348D2B}" srcOrd="1" destOrd="0" presId="urn:microsoft.com/office/officeart/2005/8/layout/list1"/>
    <dgm:cxn modelId="{45BFAA75-B18D-4330-B289-7735D12373A8}" srcId="{CB59F2D9-2A98-4EB0-B2E8-39DCCDEA5BDB}" destId="{46EB19B5-C096-41B0-BF30-B27CEA1D24B2}" srcOrd="1" destOrd="0" parTransId="{602643F6-C561-4A9D-A4EF-11251D38A22D}" sibTransId="{AC184F84-A24C-48A1-9ABE-ACE32451344D}"/>
    <dgm:cxn modelId="{B7806FC9-FDF5-4684-867E-8D99DEEBDD75}" type="presOf" srcId="{CB59F2D9-2A98-4EB0-B2E8-39DCCDEA5BDB}" destId="{B4250FF1-0AFB-4D7E-842A-E5F59CBE590E}" srcOrd="0" destOrd="0" presId="urn:microsoft.com/office/officeart/2005/8/layout/list1"/>
    <dgm:cxn modelId="{B06465B4-2605-47CB-868B-648A068CBA0C}" type="presOf" srcId="{4F6258FF-48F5-408F-B1BD-2D4C8F6E9994}" destId="{0603ADFF-1596-4B14-AA3D-41E58E57544E}" srcOrd="0" destOrd="0" presId="urn:microsoft.com/office/officeart/2005/8/layout/list1"/>
    <dgm:cxn modelId="{C4420884-8432-4913-A1C9-22C53E624C5A}" srcId="{CB59F2D9-2A98-4EB0-B2E8-39DCCDEA5BDB}" destId="{F98FB74D-CDD7-4F6A-925D-19A6AEE1F19A}" srcOrd="2" destOrd="0" parTransId="{BA83A90D-7E71-408A-9507-6D991FE0FAD0}" sibTransId="{13C25D67-5198-48D1-B3E0-1B881BA2F47A}"/>
    <dgm:cxn modelId="{966A34CF-487C-4FCD-8065-838F6451AD78}" type="presOf" srcId="{46EB19B5-C096-41B0-BF30-B27CEA1D24B2}" destId="{0D682BC1-9B35-4723-9234-286F9E0B2A20}" srcOrd="0" destOrd="0" presId="urn:microsoft.com/office/officeart/2005/8/layout/list1"/>
    <dgm:cxn modelId="{09C2C276-8305-4CF0-B581-A0A3D4CD7E78}" type="presOf" srcId="{F98FB74D-CDD7-4F6A-925D-19A6AEE1F19A}" destId="{71446243-E24B-4DB0-B778-3A651140464D}" srcOrd="1" destOrd="0" presId="urn:microsoft.com/office/officeart/2005/8/layout/list1"/>
    <dgm:cxn modelId="{E8964598-5BFA-4E06-848A-6D96C9F75D75}" srcId="{CB59F2D9-2A98-4EB0-B2E8-39DCCDEA5BDB}" destId="{4F6258FF-48F5-408F-B1BD-2D4C8F6E9994}" srcOrd="0" destOrd="0" parTransId="{7A166E8C-D154-4B9F-87CF-DB308D880F12}" sibTransId="{3A82D11D-0B47-4714-B178-D96FCAE2FF64}"/>
    <dgm:cxn modelId="{70919BE5-8745-4969-B7BB-7F8C83B82B9D}" type="presParOf" srcId="{B4250FF1-0AFB-4D7E-842A-E5F59CBE590E}" destId="{C9340C8B-3D2A-4232-92D3-3A85BF234D12}" srcOrd="0" destOrd="0" presId="urn:microsoft.com/office/officeart/2005/8/layout/list1"/>
    <dgm:cxn modelId="{95984362-F44E-4018-96B9-4A4860B6EA22}" type="presParOf" srcId="{C9340C8B-3D2A-4232-92D3-3A85BF234D12}" destId="{0603ADFF-1596-4B14-AA3D-41E58E57544E}" srcOrd="0" destOrd="0" presId="urn:microsoft.com/office/officeart/2005/8/layout/list1"/>
    <dgm:cxn modelId="{1A7165DE-BB4D-44BC-A89F-C28119C77F0E}" type="presParOf" srcId="{C9340C8B-3D2A-4232-92D3-3A85BF234D12}" destId="{8080BF51-FF21-4F30-84A5-029524E91838}" srcOrd="1" destOrd="0" presId="urn:microsoft.com/office/officeart/2005/8/layout/list1"/>
    <dgm:cxn modelId="{8AF686ED-60CA-4CBE-AEB1-E90E45F621F3}" type="presParOf" srcId="{B4250FF1-0AFB-4D7E-842A-E5F59CBE590E}" destId="{3AED28A9-AC93-43CC-AAC9-2A348DB7214A}" srcOrd="1" destOrd="0" presId="urn:microsoft.com/office/officeart/2005/8/layout/list1"/>
    <dgm:cxn modelId="{4CE07873-5E9D-4810-B14E-EBA6EA9C682F}" type="presParOf" srcId="{B4250FF1-0AFB-4D7E-842A-E5F59CBE590E}" destId="{FA9DFD90-62A4-431D-BAC3-DF57D55A57A0}" srcOrd="2" destOrd="0" presId="urn:microsoft.com/office/officeart/2005/8/layout/list1"/>
    <dgm:cxn modelId="{BDFD9928-7CD5-427E-B7B6-2B889C3D58FD}" type="presParOf" srcId="{B4250FF1-0AFB-4D7E-842A-E5F59CBE590E}" destId="{84D40BE1-534A-4EFF-B5B0-9C5B1EFDA8E7}" srcOrd="3" destOrd="0" presId="urn:microsoft.com/office/officeart/2005/8/layout/list1"/>
    <dgm:cxn modelId="{58CD0AFA-BA19-4A7F-97D1-7893BAEC2F40}" type="presParOf" srcId="{B4250FF1-0AFB-4D7E-842A-E5F59CBE590E}" destId="{28A2D998-74D7-4C7D-A2BE-ECA897896779}" srcOrd="4" destOrd="0" presId="urn:microsoft.com/office/officeart/2005/8/layout/list1"/>
    <dgm:cxn modelId="{E311565A-F33D-4945-8227-D0E3D2E2EA60}" type="presParOf" srcId="{28A2D998-74D7-4C7D-A2BE-ECA897896779}" destId="{0D682BC1-9B35-4723-9234-286F9E0B2A20}" srcOrd="0" destOrd="0" presId="urn:microsoft.com/office/officeart/2005/8/layout/list1"/>
    <dgm:cxn modelId="{42E5EE0B-E36C-4001-AEA8-65B2BC6256CD}" type="presParOf" srcId="{28A2D998-74D7-4C7D-A2BE-ECA897896779}" destId="{E2FC2021-B1B1-470D-9AA9-33A49C348D2B}" srcOrd="1" destOrd="0" presId="urn:microsoft.com/office/officeart/2005/8/layout/list1"/>
    <dgm:cxn modelId="{EFBDF00D-F7ED-4286-A412-351A161351AD}" type="presParOf" srcId="{B4250FF1-0AFB-4D7E-842A-E5F59CBE590E}" destId="{50D0922C-7CAA-47FD-8D14-9CB1460E8182}" srcOrd="5" destOrd="0" presId="urn:microsoft.com/office/officeart/2005/8/layout/list1"/>
    <dgm:cxn modelId="{A71D77C3-F8BA-41E6-94C9-C2A33B8E40A8}" type="presParOf" srcId="{B4250FF1-0AFB-4D7E-842A-E5F59CBE590E}" destId="{AE78B86C-A696-43AD-91DB-4DE76DBF27CC}" srcOrd="6" destOrd="0" presId="urn:microsoft.com/office/officeart/2005/8/layout/list1"/>
    <dgm:cxn modelId="{47425DCB-27B2-495A-9CB2-E08F98A6DCA2}" type="presParOf" srcId="{B4250FF1-0AFB-4D7E-842A-E5F59CBE590E}" destId="{E63FD2D5-98A4-4FC1-8882-CBD503A10BFB}" srcOrd="7" destOrd="0" presId="urn:microsoft.com/office/officeart/2005/8/layout/list1"/>
    <dgm:cxn modelId="{74A68016-CFBF-4586-9199-CBA887449F77}" type="presParOf" srcId="{B4250FF1-0AFB-4D7E-842A-E5F59CBE590E}" destId="{357DBE4B-2D5F-4815-BA0B-67D4D7CFA0EA}" srcOrd="8" destOrd="0" presId="urn:microsoft.com/office/officeart/2005/8/layout/list1"/>
    <dgm:cxn modelId="{ACCE7AE5-1FC2-4417-AB83-5E4108D9CDF3}" type="presParOf" srcId="{357DBE4B-2D5F-4815-BA0B-67D4D7CFA0EA}" destId="{CDC4E215-94EA-45E9-A5F5-66EECAD1F6ED}" srcOrd="0" destOrd="0" presId="urn:microsoft.com/office/officeart/2005/8/layout/list1"/>
    <dgm:cxn modelId="{77A04A3F-DF49-48E8-9FCD-D896FC150698}" type="presParOf" srcId="{357DBE4B-2D5F-4815-BA0B-67D4D7CFA0EA}" destId="{71446243-E24B-4DB0-B778-3A651140464D}" srcOrd="1" destOrd="0" presId="urn:microsoft.com/office/officeart/2005/8/layout/list1"/>
    <dgm:cxn modelId="{C6586803-1F9F-46A2-BB20-3CC4601C68DF}" type="presParOf" srcId="{B4250FF1-0AFB-4D7E-842A-E5F59CBE590E}" destId="{0A9DB1AB-72FA-4AEE-A1D3-2226C40BD3EC}" srcOrd="9" destOrd="0" presId="urn:microsoft.com/office/officeart/2005/8/layout/list1"/>
    <dgm:cxn modelId="{A280C0F4-E3A8-4F0B-9AFA-A6F2F4A2CB8A}" type="presParOf" srcId="{B4250FF1-0AFB-4D7E-842A-E5F59CBE590E}" destId="{D38AF840-5623-4B5B-9C46-5433C98ABEE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9DFD90-62A4-431D-BAC3-DF57D55A57A0}">
      <dsp:nvSpPr>
        <dsp:cNvPr id="0" name=""/>
        <dsp:cNvSpPr/>
      </dsp:nvSpPr>
      <dsp:spPr>
        <a:xfrm>
          <a:off x="0" y="176247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0BF51-FF21-4F30-84A5-029524E91838}">
      <dsp:nvSpPr>
        <dsp:cNvPr id="0" name=""/>
        <dsp:cNvSpPr/>
      </dsp:nvSpPr>
      <dsp:spPr>
        <a:xfrm>
          <a:off x="411479" y="152631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Увеличение налогового потенциала сельского поселения, необходимого для сбалансированного исполнения бюджета</a:t>
          </a:r>
          <a:endParaRPr lang="ru-RU" sz="1600" kern="1200" dirty="0"/>
        </a:p>
      </dsp:txBody>
      <dsp:txXfrm>
        <a:off x="411479" y="1526310"/>
        <a:ext cx="5760720" cy="472320"/>
      </dsp:txXfrm>
    </dsp:sp>
    <dsp:sp modelId="{AE78B86C-A696-43AD-91DB-4DE76DBF27CC}">
      <dsp:nvSpPr>
        <dsp:cNvPr id="0" name=""/>
        <dsp:cNvSpPr/>
      </dsp:nvSpPr>
      <dsp:spPr>
        <a:xfrm>
          <a:off x="0" y="248823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C2021-B1B1-470D-9AA9-33A49C348D2B}">
      <dsp:nvSpPr>
        <dsp:cNvPr id="0" name=""/>
        <dsp:cNvSpPr/>
      </dsp:nvSpPr>
      <dsp:spPr>
        <a:xfrm>
          <a:off x="411479" y="225207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эффективности и оптимизация структуры бюджетных расходов </a:t>
          </a:r>
          <a:endParaRPr lang="ru-RU" sz="1600" kern="1200" dirty="0"/>
        </a:p>
      </dsp:txBody>
      <dsp:txXfrm>
        <a:off x="411479" y="2252070"/>
        <a:ext cx="5760720" cy="472320"/>
      </dsp:txXfrm>
    </dsp:sp>
    <dsp:sp modelId="{D38AF840-5623-4B5B-9C46-5433C98ABEE7}">
      <dsp:nvSpPr>
        <dsp:cNvPr id="0" name=""/>
        <dsp:cNvSpPr/>
      </dsp:nvSpPr>
      <dsp:spPr>
        <a:xfrm>
          <a:off x="0" y="3213990"/>
          <a:ext cx="822959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46243-E24B-4DB0-B778-3A651140464D}">
      <dsp:nvSpPr>
        <dsp:cNvPr id="0" name=""/>
        <dsp:cNvSpPr/>
      </dsp:nvSpPr>
      <dsp:spPr>
        <a:xfrm>
          <a:off x="411479" y="2977830"/>
          <a:ext cx="5760720" cy="47232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  <a:sp3d extrusionH="28000" prstMaterial="matte"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Повышение прозрачности  и открытости бюджетного процесса </a:t>
          </a:r>
          <a:endParaRPr lang="ru-RU" sz="1600" kern="1200" dirty="0"/>
        </a:p>
      </dsp:txBody>
      <dsp:txXfrm>
        <a:off x="411479" y="2977830"/>
        <a:ext cx="5760720" cy="47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5929353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solidFill>
                  <a:schemeClr val="accent2"/>
                </a:solidFill>
              </a:rPr>
              <a:t>Проект бюджета </a:t>
            </a:r>
            <a:r>
              <a:rPr lang="ru-RU" i="1" dirty="0" err="1" smtClean="0">
                <a:solidFill>
                  <a:schemeClr val="accent2"/>
                </a:solidFill>
              </a:rPr>
              <a:t>СЕМИЧАНского</a:t>
            </a:r>
            <a:r>
              <a:rPr lang="ru-RU" i="1" dirty="0" smtClean="0">
                <a:solidFill>
                  <a:schemeClr val="accent2"/>
                </a:solidFill>
              </a:rPr>
              <a:t> сельского поселения Дубовского района на 2017год и на плановый период 2018 и 2019 годов</a:t>
            </a:r>
            <a:br>
              <a:rPr lang="ru-RU" i="1" dirty="0" smtClean="0">
                <a:solidFill>
                  <a:schemeClr val="accent2"/>
                </a:solidFill>
              </a:rPr>
            </a:br>
            <a:endParaRPr lang="ru-RU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Структура налоговых и неналоговых доходов местного бюджета в 2017 году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645320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+mn-lt"/>
              </a:rPr>
              <a:t>Структура налоговых и неналоговых доходов местного бюджета в 2018-2019 годах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6453201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35729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Тыс.руб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Динамика поступлений налога на доходы физических лиц в местный бюджет </a:t>
            </a:r>
            <a:endParaRPr lang="ru-RU" sz="3200" dirty="0"/>
          </a:p>
        </p:txBody>
      </p:sp>
      <p:pic>
        <p:nvPicPr>
          <p:cNvPr id="4" name="Содержимое 3" descr="ndf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1785926"/>
            <a:ext cx="5603228" cy="4240221"/>
          </a:xfrm>
          <a:effectLst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926380577"/>
              </p:ext>
            </p:extLst>
          </p:nvPr>
        </p:nvGraphicFramePr>
        <p:xfrm>
          <a:off x="2915816" y="2780928"/>
          <a:ext cx="60486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Динамика поступлений имущественных налогов в местный бюджет                                         </a:t>
            </a:r>
            <a:r>
              <a:rPr lang="ru-RU" sz="1100" dirty="0" err="1" smtClean="0"/>
              <a:t>тыс.рублей</a:t>
            </a:r>
            <a:endParaRPr lang="ru-RU" sz="1100" dirty="0"/>
          </a:p>
        </p:txBody>
      </p:sp>
      <p:pic>
        <p:nvPicPr>
          <p:cNvPr id="4" name="Содержимое 3" descr="i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24212" y="3049587"/>
            <a:ext cx="2695575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171261757"/>
              </p:ext>
            </p:extLst>
          </p:nvPr>
        </p:nvGraphicFramePr>
        <p:xfrm>
          <a:off x="214282" y="3571876"/>
          <a:ext cx="457203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44" y="3143248"/>
            <a:ext cx="4434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 на имущество физических лиц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2113955127"/>
              </p:ext>
            </p:extLst>
          </p:nvPr>
        </p:nvGraphicFramePr>
        <p:xfrm>
          <a:off x="4000496" y="1071546"/>
          <a:ext cx="4572032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 descr="4828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1000108"/>
            <a:ext cx="2928958" cy="1982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1600" dirty="0" smtClean="0"/>
              <a:t>Доля муниципальных программ в общем объеме расходов , запланированных на реализацию муниципальных программ Семичанского сельского поселения в 2017 году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748464" cy="525658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196752"/>
            <a:ext cx="2643206" cy="87492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Управление муниципальным имуществом 2,5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204864"/>
            <a:ext cx="2643206" cy="8669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Муниципальная политика 2,2%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3284984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качественными жилищно-коммунальными  услугами населения 62,1%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215074" y="2204864"/>
            <a:ext cx="2500330" cy="866946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культуры 31,7%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3356992"/>
            <a:ext cx="2357454" cy="86409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Содействие занятости населения 0,4%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8992" y="1196752"/>
            <a:ext cx="2500330" cy="87492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Охрана окружающей среды 0,1%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84168" y="1196752"/>
            <a:ext cx="2428892" cy="80348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Развитие физической культуры и спорта 0,1%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28992" y="2204864"/>
            <a:ext cx="2500330" cy="86694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преступности 0,5%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28992" y="3284984"/>
            <a:ext cx="25717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Энергоэффективность</a:t>
            </a:r>
            <a:r>
              <a:rPr lang="ru-RU" sz="1400" dirty="0" smtClean="0"/>
              <a:t> </a:t>
            </a:r>
            <a:r>
              <a:rPr lang="ru-RU" sz="1400" dirty="0" smtClean="0"/>
              <a:t> </a:t>
            </a:r>
            <a:r>
              <a:rPr lang="ru-RU" sz="1400" dirty="0" smtClean="0"/>
              <a:t>0,2%</a:t>
            </a:r>
            <a:endParaRPr lang="ru-RU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0411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муниципальных программ Семичанского сельского поселения на 2017 год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829196"/>
          </a:xfrm>
          <a:solidFill>
            <a:srgbClr val="0070C0"/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79512" y="1700808"/>
            <a:ext cx="8358246" cy="487260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Всего </a:t>
            </a:r>
          </a:p>
          <a:p>
            <a:pPr algn="ctr"/>
            <a:r>
              <a:rPr lang="ru-RU" b="1" dirty="0" smtClean="0"/>
              <a:t>         2655,4 </a:t>
            </a:r>
            <a:r>
              <a:rPr lang="ru-RU" b="1" dirty="0" err="1" smtClean="0"/>
              <a:t>тыс.руб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071802" y="1857364"/>
            <a:ext cx="3000396" cy="1785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Социальные программы (922,2 тыс.руб-34,7%)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85786" y="3143248"/>
            <a:ext cx="2928958" cy="18573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Инфраструктурные программы (1715,2 тыс.руб.-64,6%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5724128" y="2996952"/>
            <a:ext cx="2776962" cy="187220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Поддержка отраслей экономики (4,0 тыс.руб-0,2%)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347864" y="4509120"/>
            <a:ext cx="3384376" cy="142021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Противодействие преступности и защита от ЧС (14,0 тыс.руб..-0,5%)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  <a:solidFill>
            <a:srgbClr val="00FF00"/>
          </a:solidFill>
        </p:spPr>
        <p:txBody>
          <a:bodyPr>
            <a:normAutofit fontScale="90000"/>
          </a:bodyPr>
          <a:lstStyle/>
          <a:p>
            <a:r>
              <a:rPr lang="ru-RU" sz="2400" dirty="0" smtClean="0"/>
              <a:t>Расходы местного бюджета ,формируемые в рамках муниципальных программ Семичанского сельского поселения и </a:t>
            </a:r>
            <a:r>
              <a:rPr lang="ru-RU" sz="2400" dirty="0" err="1" smtClean="0"/>
              <a:t>непрограммные</a:t>
            </a:r>
            <a:r>
              <a:rPr lang="ru-RU" sz="2400" dirty="0" smtClean="0"/>
              <a:t> расходы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9505056" cy="5312394"/>
          </a:xfrm>
          <a:solidFill>
            <a:srgbClr val="002060"/>
          </a:solidFill>
        </p:spPr>
        <p:txBody>
          <a:bodyPr/>
          <a:lstStyle/>
          <a:p>
            <a:pPr>
              <a:buNone/>
            </a:pPr>
            <a:r>
              <a:rPr lang="ru-RU" sz="1600" dirty="0" smtClean="0"/>
              <a:t>          2016</a:t>
            </a:r>
            <a:r>
              <a:rPr lang="ru-RU" dirty="0" smtClean="0"/>
              <a:t>                        </a:t>
            </a:r>
            <a:r>
              <a:rPr lang="ru-RU" sz="1600" dirty="0" smtClean="0"/>
              <a:t>2017                                2018                                   2019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395536" y="1916832"/>
            <a:ext cx="1584176" cy="1583606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6300,5 </a:t>
            </a:r>
            <a:r>
              <a:rPr lang="ru-RU" sz="1600" dirty="0" smtClean="0"/>
              <a:t>тыс.рублей</a:t>
            </a:r>
            <a:endParaRPr lang="ru-RU" sz="1600" dirty="0"/>
          </a:p>
        </p:txBody>
      </p:sp>
      <p:sp>
        <p:nvSpPr>
          <p:cNvPr id="6" name="Овал 5"/>
          <p:cNvSpPr/>
          <p:nvPr/>
        </p:nvSpPr>
        <p:spPr>
          <a:xfrm>
            <a:off x="5076056" y="1844824"/>
            <a:ext cx="1440160" cy="144016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2387,2</a:t>
            </a:r>
          </a:p>
          <a:p>
            <a:pPr algn="ctr"/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827584" y="3068960"/>
            <a:ext cx="1656184" cy="1717362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4549,5</a:t>
            </a:r>
            <a:r>
              <a:rPr lang="ru-RU" i="1" dirty="0" smtClean="0"/>
              <a:t> тыс.рублей</a:t>
            </a:r>
            <a:endParaRPr lang="ru-RU" i="1" dirty="0"/>
          </a:p>
        </p:txBody>
      </p:sp>
      <p:sp>
        <p:nvSpPr>
          <p:cNvPr id="8" name="Овал 7"/>
          <p:cNvSpPr/>
          <p:nvPr/>
        </p:nvSpPr>
        <p:spPr>
          <a:xfrm>
            <a:off x="2915816" y="3068960"/>
            <a:ext cx="1728192" cy="1728192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3831,1 тыс.рублей</a:t>
            </a:r>
            <a:endParaRPr lang="ru-RU" i="1" dirty="0"/>
          </a:p>
        </p:txBody>
      </p:sp>
      <p:sp>
        <p:nvSpPr>
          <p:cNvPr id="10" name="Овал 9"/>
          <p:cNvSpPr/>
          <p:nvPr/>
        </p:nvSpPr>
        <p:spPr>
          <a:xfrm>
            <a:off x="785786" y="4929198"/>
            <a:ext cx="357190" cy="35719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85786" y="5572140"/>
            <a:ext cx="357190" cy="357190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14414" y="4786322"/>
            <a:ext cx="66699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1600" dirty="0" smtClean="0"/>
              <a:t>расходы местного бюджета ,формируемые в рамках муниципальных программ  Семичанского сельского поселения 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285852" y="5500702"/>
            <a:ext cx="628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Непрограммные</a:t>
            </a:r>
            <a:r>
              <a:rPr lang="ru-RU" dirty="0" smtClean="0"/>
              <a:t> расходы местного бюджета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2555776" y="1844824"/>
            <a:ext cx="1584176" cy="1592560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2655,4 тыс.рублей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004048" y="3140968"/>
            <a:ext cx="1728192" cy="1656184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3465,9 тыс.рублей</a:t>
            </a:r>
            <a:endParaRPr lang="ru-RU" i="1" dirty="0"/>
          </a:p>
        </p:txBody>
      </p:sp>
      <p:sp>
        <p:nvSpPr>
          <p:cNvPr id="18" name="Овал 17"/>
          <p:cNvSpPr/>
          <p:nvPr/>
        </p:nvSpPr>
        <p:spPr>
          <a:xfrm>
            <a:off x="7380312" y="1988840"/>
            <a:ext cx="1440160" cy="1368152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2387,2 тыс.рублей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7308304" y="3429000"/>
            <a:ext cx="1656184" cy="1584176"/>
          </a:xfrm>
          <a:prstGeom prst="ellipse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3442,5 тыс.рублей</a:t>
            </a:r>
            <a:endParaRPr lang="ru-RU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Раздел «Общегосударственные вопросы»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85860"/>
            <a:ext cx="4246762" cy="3583300"/>
          </a:xfrm>
          <a:solidFill>
            <a:srgbClr val="7030A0"/>
          </a:solidFill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Резервный фонд Семичанского сельского поселения – 1,0 тыс.рублей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Расходы на функционирование исполнительного органа власти местных администраторов -3764,8 тыс.рублей 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-Другие  общегосударственные вопросы  89,5 тыс.руб.</a:t>
            </a:r>
          </a:p>
          <a:p>
            <a:pPr>
              <a:buFontTx/>
              <a:buChar char="-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206674037"/>
              </p:ext>
            </p:extLst>
          </p:nvPr>
        </p:nvGraphicFramePr>
        <p:xfrm>
          <a:off x="4607189" y="1428736"/>
          <a:ext cx="4536811" cy="50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857232"/>
          </a:xfrm>
        </p:spPr>
        <p:txBody>
          <a:bodyPr/>
          <a:lstStyle/>
          <a:p>
            <a:r>
              <a:rPr lang="ru-RU" dirty="0" smtClean="0"/>
              <a:t>Культура ,кинематография </a:t>
            </a:r>
            <a:endParaRPr lang="ru-RU" dirty="0"/>
          </a:p>
        </p:txBody>
      </p:sp>
      <p:pic>
        <p:nvPicPr>
          <p:cNvPr id="4" name="Содержимое 3" descr="i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6512" y="785794"/>
            <a:ext cx="2400300" cy="1809750"/>
          </a:xfr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4071929225"/>
              </p:ext>
            </p:extLst>
          </p:nvPr>
        </p:nvGraphicFramePr>
        <p:xfrm>
          <a:off x="5143504" y="2857496"/>
          <a:ext cx="3786214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Овал 5"/>
          <p:cNvSpPr/>
          <p:nvPr/>
        </p:nvSpPr>
        <p:spPr>
          <a:xfrm>
            <a:off x="428596" y="107154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2910" y="1000108"/>
            <a:ext cx="5429288" cy="147732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Финансовое обеспечение выполнения  муниципального задания Семичанского СДК учреждениями культуры – 842,5 тыс.рублей  в 2017 году; 842,5 тыс.рублей в 2018 году; 842,5 тыс.рублей в 2019 году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6979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Д</a:t>
            </a:r>
            <a:r>
              <a:rPr lang="ru-RU" sz="3200" dirty="0" smtClean="0"/>
              <a:t>инамика расходов местного бюджета на культуру ,кинематографию</a:t>
            </a:r>
            <a:endParaRPr lang="ru-RU" sz="3200" dirty="0"/>
          </a:p>
        </p:txBody>
      </p:sp>
      <p:pic>
        <p:nvPicPr>
          <p:cNvPr id="4" name="Содержимое 3" descr="482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709076" cy="2304256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  <a:softEdge rad="63500"/>
          </a:effectLst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702009209"/>
              </p:ext>
            </p:extLst>
          </p:nvPr>
        </p:nvGraphicFramePr>
        <p:xfrm>
          <a:off x="107504" y="3212976"/>
          <a:ext cx="504056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2285992"/>
            <a:ext cx="1282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 smtClean="0"/>
              <a:t>Тыс.рублей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8987941"/>
              </p:ext>
            </p:extLst>
          </p:nvPr>
        </p:nvGraphicFramePr>
        <p:xfrm>
          <a:off x="457200" y="642938"/>
          <a:ext cx="8229600" cy="50720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43200"/>
                <a:gridCol w="2743200"/>
                <a:gridCol w="2743200"/>
              </a:tblGrid>
              <a:tr h="5072078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Об утверждении Порядка и сроков составления проекта местного бюджета на 2017 год и на плановый период 2018 и 2019 годов (Постановление Администрации Семичанского сельского поселения от 14.06.2016 № 108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Основные направления бюджетной политики и основные направления налоговой </a:t>
                      </a:r>
                      <a:r>
                        <a:rPr lang="ru-RU" smtClean="0">
                          <a:solidFill>
                            <a:srgbClr val="00B0F0"/>
                          </a:solidFill>
                        </a:rPr>
                        <a:t>политики   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Семичанского сел</a:t>
                      </a:r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ьского поселения на 2017-2019 годы (Администрации Семичанского сельского поселения Постановление от 18.10.2016 № 165) </a:t>
                      </a:r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ru-RU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B0F0"/>
                          </a:solidFill>
                        </a:rPr>
                        <a:t>Муниципальные</a:t>
                      </a:r>
                      <a:r>
                        <a:rPr lang="ru-RU" baseline="0" dirty="0" smtClean="0">
                          <a:solidFill>
                            <a:srgbClr val="00B0F0"/>
                          </a:solidFill>
                        </a:rPr>
                        <a:t> программы  Семичанского сельского поселения 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Двойная стрелка влево/вправо 4"/>
          <p:cNvSpPr/>
          <p:nvPr/>
        </p:nvSpPr>
        <p:spPr>
          <a:xfrm>
            <a:off x="535704" y="5643578"/>
            <a:ext cx="8286808" cy="91326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 формирования проекта  местного бюджета  на 2017 год и плановый период 2018 и 2019 годов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Финансирование мероприятий по развитию жилищно-коммунальной инфраструктуры в 2017 году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1654,4 тыс.рублей ,из них: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Расходы на возмещение расходов на возмещение предприятиям жилищно-коммунального хозяйства части платы граждан за коммунальные услуги- 1544,7 тыс.руб.,</a:t>
            </a:r>
          </a:p>
          <a:p>
            <a:pPr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-Благоустройство – 109,7 тыс.руб.,</a:t>
            </a:r>
          </a:p>
          <a:p>
            <a:pPr>
              <a:buFontTx/>
              <a:buChar char="-"/>
            </a:pP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Структура Безвозмездных поступлений (в сопоставимых условиях) в 2016-2019 годах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18019275"/>
              </p:ext>
            </p:extLst>
          </p:nvPr>
        </p:nvGraphicFramePr>
        <p:xfrm>
          <a:off x="457200" y="1285875"/>
          <a:ext cx="8229600" cy="516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01608" cy="85038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Объем безвозмездных поступлений в 2016-2019 годах      </a:t>
            </a:r>
            <a:r>
              <a:rPr lang="ru-RU" sz="1800" dirty="0" smtClean="0"/>
              <a:t>(тыс.рублей)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4921853"/>
              </p:ext>
            </p:extLst>
          </p:nvPr>
        </p:nvGraphicFramePr>
        <p:xfrm>
          <a:off x="251520" y="908720"/>
          <a:ext cx="8229600" cy="514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40518"/>
          </a:xfrm>
          <a:solidFill>
            <a:schemeClr val="accent1"/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428596" y="214290"/>
            <a:ext cx="2571768" cy="2428892"/>
          </a:xfrm>
          <a:prstGeom prst="verticalScroll">
            <a:avLst/>
          </a:prstGeom>
          <a:solidFill>
            <a:schemeClr val="tx2">
              <a:lumMod val="9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*Особенности формирования бюджета на 2017год и плановый период 2018 и 2019 годов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2852936"/>
            <a:ext cx="200026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Основание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43306" y="571480"/>
            <a:ext cx="2071702" cy="26432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*</a:t>
            </a:r>
            <a:r>
              <a:rPr lang="ru-RU" sz="1300" dirty="0" smtClean="0"/>
              <a:t>Федеральный закон от 02.06.2016№ 158-ФЗ «О приостановлении действия отдельных положений Бюджетного кодекса Российской Федерации и внесении изменений в отдельные законодательные акты Российской Федерации»</a:t>
            </a:r>
            <a:endParaRPr lang="ru-RU" sz="13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72198" y="642918"/>
            <a:ext cx="2000264" cy="25717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*Решение Собрания депутатов Семичанского сельского поселения от 05.11.2015 № 128 «Об особенностях регулирования бюджетных правонарушений в </a:t>
            </a:r>
            <a:r>
              <a:rPr lang="ru-RU" sz="1400" dirty="0" err="1" smtClean="0"/>
              <a:t>Семичанском</a:t>
            </a:r>
            <a:r>
              <a:rPr lang="ru-RU" sz="1400" dirty="0" smtClean="0"/>
              <a:t> сельском поселении в 2015 и 2016 годах»</a:t>
            </a:r>
            <a:endParaRPr lang="ru-RU" sz="1400" dirty="0"/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1928794" y="3214686"/>
            <a:ext cx="2786082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4643438" y="285728"/>
            <a:ext cx="2357454" cy="2857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29586" y="2500306"/>
            <a:ext cx="1071570" cy="121444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Внесен в Собрание депутатов  - 1 декабря</a:t>
            </a:r>
            <a:endParaRPr lang="ru-RU" sz="1400" dirty="0"/>
          </a:p>
        </p:txBody>
      </p:sp>
      <p:sp>
        <p:nvSpPr>
          <p:cNvPr id="12" name="Багетная рамка 11"/>
          <p:cNvSpPr/>
          <p:nvPr/>
        </p:nvSpPr>
        <p:spPr>
          <a:xfrm>
            <a:off x="6357950" y="3500438"/>
            <a:ext cx="1571636" cy="1500198"/>
          </a:xfrm>
          <a:prstGeom prst="bevel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 о бюджете  на 3 года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5286388"/>
            <a:ext cx="2571768" cy="114300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/>
              <a:t>Повышение степени определённости и предсказуемости направлений реализации бюджетной политики в среднесрочной перспективе</a:t>
            </a:r>
            <a:endParaRPr lang="ru-RU" sz="1300" dirty="0"/>
          </a:p>
        </p:txBody>
      </p:sp>
      <p:sp>
        <p:nvSpPr>
          <p:cNvPr id="14" name="Выгнутая влево стрелка 13"/>
          <p:cNvSpPr/>
          <p:nvPr/>
        </p:nvSpPr>
        <p:spPr>
          <a:xfrm>
            <a:off x="5143504" y="3214686"/>
            <a:ext cx="1357322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>
            <a:off x="7929586" y="3786190"/>
            <a:ext cx="500066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929454" y="5000636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иугольник 16"/>
          <p:cNvSpPr/>
          <p:nvPr/>
        </p:nvSpPr>
        <p:spPr>
          <a:xfrm>
            <a:off x="500034" y="3929066"/>
            <a:ext cx="1857388" cy="1285884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Позволяет предусмотреть планы на 2017-2019г.г.</a:t>
            </a:r>
            <a:endParaRPr lang="ru-RU" sz="1400" dirty="0"/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2357422" y="3714752"/>
            <a:ext cx="3571900" cy="2571768"/>
          </a:xfrm>
          <a:prstGeom prst="round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-Прогноз социально –экономического развития Ростовской области на 3-х-летний период</a:t>
            </a:r>
          </a:p>
          <a:p>
            <a:pPr algn="ctr"/>
            <a:r>
              <a:rPr lang="ru-RU" sz="1600" dirty="0" smtClean="0"/>
              <a:t>- Основные  направления бюджетной политики и основные направления налоговой политики Семичанского сельского поселения 2017-2019 годы</a:t>
            </a:r>
          </a:p>
          <a:p>
            <a:pPr algn="ctr"/>
            <a:r>
              <a:rPr lang="ru-RU" sz="1600" dirty="0" smtClean="0"/>
              <a:t>- Документы стратегического планирования –на долгосрочный период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  <a:latin typeface="+mn-lt"/>
              </a:rPr>
              <a:t>Проект Бюджета на 2017 год и плановый период 2018 и 2019 годов содержит приоритетные пути реализации основных задач:</a:t>
            </a:r>
            <a:endParaRPr lang="ru-RU" sz="20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4" name="Содержимое 3" descr="i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071546"/>
            <a:ext cx="1473855" cy="1000132"/>
          </a:xfrm>
          <a:prstGeom prst="ellipse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285992"/>
            <a:ext cx="1300944" cy="742280"/>
          </a:xfrm>
          <a:prstGeom prst="ellipse">
            <a:avLst/>
          </a:prstGeom>
        </p:spPr>
      </p:pic>
      <p:pic>
        <p:nvPicPr>
          <p:cNvPr id="6" name="Рисунок 5" descr="482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3286124"/>
            <a:ext cx="1333483" cy="1000112"/>
          </a:xfrm>
          <a:prstGeom prst="ellipse">
            <a:avLst/>
          </a:prstGeom>
        </p:spPr>
      </p:pic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4572008"/>
            <a:ext cx="1289634" cy="833437"/>
          </a:xfrm>
          <a:prstGeom prst="ellipse">
            <a:avLst/>
          </a:prstGeom>
        </p:spPr>
      </p:pic>
      <p:pic>
        <p:nvPicPr>
          <p:cNvPr id="9" name="Рисунок 8" descr="i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2844" y="5715016"/>
            <a:ext cx="1471613" cy="1002174"/>
          </a:xfrm>
          <a:prstGeom prst="ellipse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1604" y="1071546"/>
            <a:ext cx="7286676" cy="100013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и результативности имеющихся инструментов программно –целевого управления и </a:t>
            </a:r>
            <a:r>
              <a:rPr lang="ru-RU" dirty="0" err="1" smtClean="0"/>
              <a:t>бюджетирования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2285992"/>
            <a:ext cx="7286676" cy="8572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условий для повышения качества предоставляемых муниципальных услуг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3286124"/>
            <a:ext cx="7215238" cy="107157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процедур проведения муниципальных закупок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43042" y="4500570"/>
            <a:ext cx="7215238" cy="85725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Совершенствование процедур предварительного и последующего контроля, в том числе уточнение порядка и содержания мер принуждения к нарушениям в финансово-бюджетной сфере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5715016"/>
            <a:ext cx="7286676" cy="92869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Обеспечение открытости бюджетного процесса перед гражданами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32614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Основные параметры местного бюджета на 2017 год</a:t>
            </a:r>
            <a:endParaRPr lang="ru-RU" sz="2800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73725" y="1090670"/>
          <a:ext cx="4120309" cy="705079"/>
        </p:xfrm>
        <a:graphic>
          <a:graphicData uri="http://schemas.openxmlformats.org/drawingml/2006/table">
            <a:tbl>
              <a:tblPr/>
              <a:tblGrid>
                <a:gridCol w="4120309"/>
              </a:tblGrid>
              <a:tr h="70507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бюджета </a:t>
                      </a:r>
                    </a:p>
                    <a:p>
                      <a:pPr algn="ctr"/>
                      <a:r>
                        <a:rPr lang="ru-RU" dirty="0" smtClean="0"/>
                        <a:t>6486,5   </a:t>
                      </a:r>
                      <a:r>
                        <a:rPr lang="ru-RU" sz="1400" dirty="0" smtClean="0"/>
                        <a:t>тыс.рублей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704202" y="1112704"/>
          <a:ext cx="4087258" cy="694062"/>
        </p:xfrm>
        <a:graphic>
          <a:graphicData uri="http://schemas.openxmlformats.org/drawingml/2006/table">
            <a:tbl>
              <a:tblPr/>
              <a:tblGrid>
                <a:gridCol w="4087258"/>
              </a:tblGrid>
              <a:tr h="69406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 бюджета</a:t>
                      </a:r>
                    </a:p>
                    <a:p>
                      <a:pPr algn="ctr"/>
                      <a:r>
                        <a:rPr lang="ru-RU" dirty="0" smtClean="0"/>
                        <a:t>         6486,5</a:t>
                      </a:r>
                      <a:r>
                        <a:rPr lang="ru-RU" sz="1000" dirty="0" smtClean="0"/>
                        <a:t>тыс.рублей</a:t>
                      </a:r>
                      <a:endParaRPr lang="ru-RU" sz="10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9935374"/>
              </p:ext>
            </p:extLst>
          </p:nvPr>
        </p:nvGraphicFramePr>
        <p:xfrm>
          <a:off x="500034" y="1857362"/>
          <a:ext cx="3714776" cy="453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</a:tblGrid>
              <a:tr h="797725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</a:t>
                      </a: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</a:rPr>
                        <a:t> в государственной и муниципальной собственности   </a:t>
                      </a:r>
                      <a:r>
                        <a:rPr lang="ru-RU" sz="1600" b="0" dirty="0" smtClean="0">
                          <a:solidFill>
                            <a:schemeClr val="bg1"/>
                          </a:solidFill>
                        </a:rPr>
                        <a:t>223,7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</a:t>
                      </a:r>
                      <a:r>
                        <a:rPr lang="ru-RU" sz="1600" baseline="0" dirty="0" smtClean="0"/>
                        <a:t> на доходы физических лиц 344,5</a:t>
                      </a:r>
                      <a:endParaRPr lang="ru-RU" sz="1600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Налоги на</a:t>
                      </a:r>
                      <a:r>
                        <a:rPr lang="ru-RU" sz="1600" baseline="0" dirty="0" smtClean="0"/>
                        <a:t> имущество 1527,2</a:t>
                      </a:r>
                      <a:endParaRPr lang="ru-RU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1380"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Государственная пошлина  4,2</a:t>
                      </a:r>
                      <a:endParaRPr lang="ru-RU" sz="1600" dirty="0"/>
                    </a:p>
                  </a:txBody>
                  <a:tcPr>
                    <a:solidFill>
                      <a:srgbClr val="F4D0CC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Финансовая</a:t>
                      </a:r>
                      <a:r>
                        <a:rPr lang="ru-RU" sz="1600" baseline="0" dirty="0" smtClean="0"/>
                        <a:t> помощь из областного  бюджета 4384,8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977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Штрафы, санкции, возмещение ущерба 2,1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2285202"/>
              </p:ext>
            </p:extLst>
          </p:nvPr>
        </p:nvGraphicFramePr>
        <p:xfrm>
          <a:off x="5214942" y="1857362"/>
          <a:ext cx="3643338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</a:tblGrid>
              <a:tr h="78581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Общегосударственные вопросы 3855,3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физическая культура и спорт  845,5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Жилищно</a:t>
                      </a:r>
                      <a:r>
                        <a:rPr lang="ru-RU" dirty="0" smtClean="0"/>
                        <a:t> –коммунальное  хозяйство  1654,4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 политика</a:t>
                      </a:r>
                      <a:r>
                        <a:rPr lang="ru-RU" baseline="0" dirty="0" smtClean="0"/>
                        <a:t> 50,0</a:t>
                      </a:r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 69,3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r>
                        <a:rPr lang="ru-RU" baseline="0" dirty="0" smtClean="0"/>
                        <a:t> 12,0</a:t>
                      </a:r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  <a:latin typeface="+mn-lt"/>
              </a:rPr>
              <a:t>Динамика доходов местного бюджета Семичанского сельского поселения </a:t>
            </a:r>
            <a:endParaRPr lang="ru-RU" sz="3200" dirty="0">
              <a:solidFill>
                <a:schemeClr val="accent2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9048983"/>
              </p:ext>
            </p:extLst>
          </p:nvPr>
        </p:nvGraphicFramePr>
        <p:xfrm>
          <a:off x="611560" y="1428751"/>
          <a:ext cx="8075239" cy="4736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Содержимое 17" descr="i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86116" y="0"/>
            <a:ext cx="5572163" cy="6643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71472" y="357166"/>
            <a:ext cx="6072230" cy="92869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Доходы бюджета </a:t>
            </a:r>
          </a:p>
          <a:p>
            <a:pPr algn="ctr"/>
            <a:r>
              <a:rPr lang="ru-RU" dirty="0" smtClean="0"/>
              <a:t>Поступающие в бюджет денежные средства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177833" y="2463793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00100" y="192880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000100" y="271462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00100" y="36433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428728" y="1714488"/>
            <a:ext cx="4786346" cy="50006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428728" y="2500306"/>
            <a:ext cx="4929222" cy="428628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357290" y="3357562"/>
            <a:ext cx="4786346" cy="357190"/>
          </a:xfrm>
          <a:prstGeom prst="rect">
            <a:avLst/>
          </a:prstGeom>
          <a:solidFill>
            <a:srgbClr val="FFC000"/>
          </a:solidFill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3857628"/>
            <a:ext cx="507209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Среднедушевой бюджетный доход на жителя Семичанского сельского поселения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0" y="5085184"/>
            <a:ext cx="200026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8334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85984" y="5643578"/>
            <a:ext cx="164307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6231,2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28596" y="614364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2016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786050" y="6500834"/>
            <a:ext cx="64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2017</a:t>
            </a:r>
            <a:endParaRPr lang="ru-RU" dirty="0"/>
          </a:p>
        </p:txBody>
      </p:sp>
      <p:pic>
        <p:nvPicPr>
          <p:cNvPr id="24" name="Рисунок 23" descr="i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6072206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Основные направления налоговой политики Семичанского сельского поселения </a:t>
            </a:r>
            <a:endParaRPr lang="ru-RU" sz="32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9215677"/>
              </p:ext>
            </p:extLst>
          </p:nvPr>
        </p:nvGraphicFramePr>
        <p:xfrm>
          <a:off x="428625" y="1428750"/>
          <a:ext cx="8229600" cy="5143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ru-RU" sz="3100" dirty="0" smtClean="0"/>
              <a:t>Налоговые</a:t>
            </a:r>
            <a:r>
              <a:rPr lang="ru-RU" dirty="0" smtClean="0"/>
              <a:t> </a:t>
            </a:r>
            <a:r>
              <a:rPr lang="ru-RU" sz="3100" dirty="0" smtClean="0"/>
              <a:t>и неналоговые доходы местного бюджета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2921540"/>
              </p:ext>
            </p:extLst>
          </p:nvPr>
        </p:nvGraphicFramePr>
        <p:xfrm>
          <a:off x="457200" y="2143115"/>
          <a:ext cx="8229600" cy="4311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43768" y="192880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885</TotalTime>
  <Words>877</Words>
  <Application>Microsoft Office PowerPoint</Application>
  <PresentationFormat>Экран (4:3)</PresentationFormat>
  <Paragraphs>194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  Проект бюджета СЕМИЧАНского сельского поселения Дубовского района на 2017год и на плановый период 2018 и 2019 годов </vt:lpstr>
      <vt:lpstr>Слайд 2</vt:lpstr>
      <vt:lpstr>Слайд 3</vt:lpstr>
      <vt:lpstr>Проект Бюджета на 2017 год и плановый период 2018 и 2019 годов содержит приоритетные пути реализации основных задач:</vt:lpstr>
      <vt:lpstr>Основные параметры местного бюджета на 2017 год</vt:lpstr>
      <vt:lpstr>Динамика доходов местного бюджета Семичанского сельского поселения </vt:lpstr>
      <vt:lpstr>Слайд 7</vt:lpstr>
      <vt:lpstr>Основные направления налоговой политики Семичанского сельского поселения </vt:lpstr>
      <vt:lpstr>Налоговые и неналоговые доходы местного бюджета</vt:lpstr>
      <vt:lpstr>Структура налоговых и неналоговых доходов местного бюджета в 2017 году</vt:lpstr>
      <vt:lpstr>Структура налоговых и неналоговых доходов местного бюджета в 2018-2019 годах</vt:lpstr>
      <vt:lpstr>Динамика поступлений налога на доходы физических лиц в местный бюджет </vt:lpstr>
      <vt:lpstr>Динамика поступлений имущественных налогов в местный бюджет                                         тыс.рублей</vt:lpstr>
      <vt:lpstr>Доля муниципальных программ в общем объеме расходов , запланированных на реализацию муниципальных программ Семичанского сельского поселения в 2017 году</vt:lpstr>
      <vt:lpstr>Структура муниципальных программ Семичанского сельского поселения на 2017 год</vt:lpstr>
      <vt:lpstr>Расходы местного бюджета ,формируемые в рамках муниципальных программ Семичанского сельского поселения и непрограммные расходы</vt:lpstr>
      <vt:lpstr>Раздел «Общегосударственные вопросы»</vt:lpstr>
      <vt:lpstr>Культура ,кинематография </vt:lpstr>
      <vt:lpstr>Динамика расходов местного бюджета на культуру ,кинематографию</vt:lpstr>
      <vt:lpstr>Финансирование мероприятий по развитию жилищно-коммунальной инфраструктуры в 2017 году</vt:lpstr>
      <vt:lpstr>Структура Безвозмездных поступлений (в сопоставимых условиях) в 2016-2019 годах </vt:lpstr>
      <vt:lpstr> Объем безвозмездных поступлений в 2016-2019 годах      (тыс.рублей)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Проект бюджета Барабанщиковскго сельского поселения 2016г.</dc:title>
  <dc:creator>1</dc:creator>
  <cp:lastModifiedBy>22</cp:lastModifiedBy>
  <cp:revision>83</cp:revision>
  <dcterms:created xsi:type="dcterms:W3CDTF">2015-12-04T10:25:22Z</dcterms:created>
  <dcterms:modified xsi:type="dcterms:W3CDTF">2016-12-19T08:53:18Z</dcterms:modified>
</cp:coreProperties>
</file>