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0E5"/>
    <a:srgbClr val="57C75A"/>
    <a:srgbClr val="00FF00"/>
    <a:srgbClr val="FF99FF"/>
    <a:srgbClr val="F4D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5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1"/>
          <c:cat>
            <c:strRef>
              <c:f>Лист1!$A$2:$A$5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3368.5</c:v>
                </c:pt>
                <c:pt idx="1">
                  <c:v>2867.2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безвозмездные поступления 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cat>
            <c:strRef>
              <c:f>Лист1!$A$2:$A$5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3357.3</c:v>
                </c:pt>
                <c:pt idx="1">
                  <c:v>3561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gapWidth val="55"/>
        <c:gapDepth val="55"/>
        <c:shape val="box"/>
        <c:axId val="81070720"/>
        <c:axId val="81203584"/>
        <c:axId val="0"/>
      </c:bar3DChart>
      <c:catAx>
        <c:axId val="81070720"/>
        <c:scaling>
          <c:orientation val="minMax"/>
        </c:scaling>
        <c:delete val="1"/>
        <c:axPos val="b"/>
        <c:majorTickMark val="none"/>
        <c:minorTickMark val="cross"/>
        <c:tickLblPos val="none"/>
        <c:crossAx val="81203584"/>
        <c:crosses val="autoZero"/>
        <c:auto val="1"/>
        <c:lblAlgn val="ctr"/>
        <c:lblOffset val="100"/>
        <c:noMultiLvlLbl val="1"/>
      </c:catAx>
      <c:valAx>
        <c:axId val="81203584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cross"/>
        <c:tickLblPos val="none"/>
        <c:crossAx val="81070720"/>
        <c:crosses val="autoZero"/>
        <c:crossBetween val="between"/>
      </c:valAx>
    </c:plotArea>
    <c:legend>
      <c:legendPos val="r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percent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invertIfNegative val="1"/>
          <c:dLbls>
            <c:showLegendKey val="1"/>
            <c:showVal val="1"/>
            <c:showCatName val="1"/>
            <c:showSerName val="1"/>
            <c:showPercent val="1"/>
            <c:showBubbleSize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267.60000000000002</c:v>
                </c:pt>
                <c:pt idx="1">
                  <c:v>364.3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</c:dLbls>
        <c:gapWidth val="95"/>
        <c:gapDepth val="95"/>
        <c:shape val="box"/>
        <c:axId val="83486208"/>
        <c:axId val="83487744"/>
        <c:axId val="0"/>
      </c:bar3DChart>
      <c:catAx>
        <c:axId val="83486208"/>
        <c:scaling>
          <c:orientation val="minMax"/>
        </c:scaling>
        <c:delete val="1"/>
        <c:axPos val="b"/>
        <c:majorTickMark val="none"/>
        <c:minorTickMark val="cross"/>
        <c:tickLblPos val="none"/>
        <c:crossAx val="83487744"/>
        <c:crosses val="autoZero"/>
        <c:auto val="1"/>
        <c:lblAlgn val="ctr"/>
        <c:lblOffset val="100"/>
        <c:noMultiLvlLbl val="1"/>
      </c:catAx>
      <c:valAx>
        <c:axId val="83487744"/>
        <c:scaling>
          <c:orientation val="minMax"/>
        </c:scaling>
        <c:delete val="1"/>
        <c:axPos val="l"/>
        <c:numFmt formatCode="0%" sourceLinked="1"/>
        <c:majorTickMark val="none"/>
        <c:minorTickMark val="cross"/>
        <c:tickLblPos val="none"/>
        <c:crossAx val="8348620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30739659278701287"/>
          <c:y val="5.2051500319216869E-2"/>
          <c:w val="0.66791204918829594"/>
          <c:h val="0.57108204840488319"/>
        </c:manualLayout>
      </c:layout>
      <c:bar3DChart>
        <c:barDir val="col"/>
        <c:grouping val="percent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иные межбюджетные трасферты</c:v>
                </c:pt>
              </c:strCache>
            </c:strRef>
          </c:tx>
          <c:invertIfNegative val="1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1414.3</c:v>
                </c:pt>
                <c:pt idx="1">
                  <c:v>1428.6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66.099999999999994</c:v>
                </c:pt>
                <c:pt idx="1">
                  <c:v>70.099999999999994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дотации</c:v>
                </c:pt>
              </c:strCache>
            </c:strRef>
          </c:tx>
          <c:invertIfNegative val="1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2211.1</c:v>
                </c:pt>
                <c:pt idx="1">
                  <c:v>2062.3000000000002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итого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3691.5</c:v>
                </c:pt>
                <c:pt idx="1">
                  <c:v>3561</c:v>
                </c:pt>
              </c:numCache>
            </c:numRef>
          </c:val>
        </c:ser>
        <c:gapWidth val="95"/>
        <c:gapDepth val="95"/>
        <c:shape val="cylinder"/>
        <c:axId val="97415552"/>
        <c:axId val="97417088"/>
        <c:axId val="0"/>
      </c:bar3DChart>
      <c:catAx>
        <c:axId val="97415552"/>
        <c:scaling>
          <c:orientation val="minMax"/>
        </c:scaling>
        <c:axPos val="b"/>
        <c:majorTickMark val="none"/>
        <c:tickLblPos val="nextTo"/>
        <c:crossAx val="97417088"/>
        <c:crosses val="autoZero"/>
        <c:auto val="1"/>
        <c:lblAlgn val="ctr"/>
        <c:lblOffset val="100"/>
        <c:noMultiLvlLbl val="1"/>
      </c:catAx>
      <c:valAx>
        <c:axId val="9741708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974155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explosion val="25"/>
          <c:dPt>
            <c:idx val="1"/>
            <c:explosion val="0"/>
          </c:dPt>
          <c:cat>
            <c:strRef>
              <c:f>Лист1!$A$2:$A$4</c:f>
              <c:strCache>
                <c:ptCount val="3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2062.3000000000002</c:v>
                </c:pt>
                <c:pt idx="1">
                  <c:v>70.099999999999994</c:v>
                </c:pt>
                <c:pt idx="2">
                  <c:v>1428.6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8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EE30E5"/>
            </a:solidFill>
            <a:ln>
              <a:solidFill>
                <a:srgbClr val="EE30E5"/>
              </a:solidFill>
            </a:ln>
          </c:spPr>
          <c:invertIfNegative val="1"/>
          <c:cat>
            <c:strRef>
              <c:f>Лист1!$A$2:$A$5</c:f>
              <c:strCache>
                <c:ptCount val="3"/>
                <c:pt idx="0">
                  <c:v>факт 2014 года</c:v>
                </c:pt>
                <c:pt idx="1">
                  <c:v>план 2015 года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2023.2</c:v>
                </c:pt>
                <c:pt idx="1">
                  <c:v>3269.6</c:v>
                </c:pt>
                <c:pt idx="2">
                  <c:v>2867.2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3"/>
                <c:pt idx="0">
                  <c:v>факт 2014 года</c:v>
                </c:pt>
                <c:pt idx="1">
                  <c:v>план 2015 года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3"/>
                <c:pt idx="0">
                  <c:v>факт 2014 года</c:v>
                </c:pt>
                <c:pt idx="1">
                  <c:v>план 2015 года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ylinder"/>
        <c:axId val="92196224"/>
        <c:axId val="92206208"/>
        <c:axId val="92154048"/>
      </c:bar3DChart>
      <c:catAx>
        <c:axId val="92196224"/>
        <c:scaling>
          <c:orientation val="minMax"/>
        </c:scaling>
        <c:axPos val="b"/>
        <c:majorTickMark val="none"/>
        <c:tickLblPos val="nextTo"/>
        <c:crossAx val="92206208"/>
        <c:crosses val="autoZero"/>
        <c:auto val="1"/>
        <c:lblAlgn val="ctr"/>
        <c:lblOffset val="100"/>
        <c:noMultiLvlLbl val="1"/>
      </c:catAx>
      <c:valAx>
        <c:axId val="922062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92196224"/>
        <c:crosses val="autoZero"/>
        <c:crossBetween val="between"/>
      </c:valAx>
      <c:serAx>
        <c:axId val="92154048"/>
        <c:scaling>
          <c:orientation val="minMax"/>
        </c:scaling>
        <c:axPos val="b"/>
        <c:tickLblPos val="nextTo"/>
        <c:crossAx val="92206208"/>
        <c:crosses val="autoZero"/>
      </c:ser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rAngAx val="1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Налог на доходы физических лиц 
</a:t>
                    </a:r>
                    <a:r>
                      <a:rPr lang="ru-RU" smtClean="0"/>
                      <a:t>17,5%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налоги на имущество 
</a:t>
                    </a:r>
                    <a:r>
                      <a:rPr lang="ru-RU" smtClean="0"/>
                      <a:t>53,5%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Акцизы
</a:t>
                    </a:r>
                    <a:r>
                      <a:rPr lang="ru-RU" smtClean="0"/>
                      <a:t>12,7%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err="1"/>
                      <a:t>Неналовые</a:t>
                    </a:r>
                    <a:r>
                      <a:rPr lang="ru-RU"/>
                      <a:t> доходы 
</a:t>
                    </a:r>
                    <a:r>
                      <a:rPr lang="ru-RU" smtClean="0"/>
                      <a:t>16,1%</a:t>
                    </a:r>
                    <a:endParaRPr lang="ru-RU"/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Акцизы</c:v>
                </c:pt>
                <c:pt idx="3">
                  <c:v>Государственная пошлина</c:v>
                </c:pt>
                <c:pt idx="4">
                  <c:v>Неналовые доходы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500.7</c:v>
                </c:pt>
                <c:pt idx="1">
                  <c:v>1368.6</c:v>
                </c:pt>
                <c:pt idx="2">
                  <c:v>364.3</c:v>
                </c:pt>
                <c:pt idx="3">
                  <c:v>6.2</c:v>
                </c:pt>
                <c:pt idx="4">
                  <c:v>460.9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style val="20"/>
  <c:chart>
    <c:title>
      <c:tx>
        <c:rich>
          <a:bodyPr/>
          <a:lstStyle/>
          <a:p>
            <a:pPr>
              <a:defRPr>
                <a:solidFill>
                  <a:schemeClr val="accent1"/>
                </a:solidFill>
              </a:defRPr>
            </a:pPr>
            <a:r>
              <a:rPr lang="ru-RU" dirty="0" smtClean="0">
                <a:solidFill>
                  <a:schemeClr val="accent1"/>
                </a:solidFill>
              </a:rPr>
              <a:t>Налог на доходы физических лиц</a:t>
            </a:r>
            <a:endParaRPr lang="ru-RU" dirty="0">
              <a:solidFill>
                <a:schemeClr val="accent1"/>
              </a:solidFill>
            </a:endParaRPr>
          </a:p>
        </c:rich>
      </c:tx>
      <c:layout/>
    </c:title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3"/>
                <c:pt idx="0">
                  <c:v>Факт 2014 года</c:v>
                </c:pt>
                <c:pt idx="1">
                  <c:v>Оценка 2015 года 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461.1</c:v>
                </c:pt>
                <c:pt idx="1">
                  <c:v>530.9</c:v>
                </c:pt>
                <c:pt idx="2">
                  <c:v>500.7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3"/>
                <c:pt idx="0">
                  <c:v>Факт 2014 года</c:v>
                </c:pt>
                <c:pt idx="1">
                  <c:v>Оценка 2015 года 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3"/>
                <c:pt idx="0">
                  <c:v>Факт 2014 года</c:v>
                </c:pt>
                <c:pt idx="1">
                  <c:v>Оценка 2015 года 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box"/>
        <c:axId val="82556032"/>
        <c:axId val="82557568"/>
        <c:axId val="0"/>
      </c:bar3DChart>
      <c:catAx>
        <c:axId val="82556032"/>
        <c:scaling>
          <c:orientation val="minMax"/>
        </c:scaling>
        <c:axPos val="b"/>
        <c:majorTickMark val="none"/>
        <c:tickLblPos val="nextTo"/>
        <c:crossAx val="82557568"/>
        <c:crosses val="autoZero"/>
        <c:auto val="1"/>
        <c:lblAlgn val="ctr"/>
        <c:lblOffset val="100"/>
        <c:noMultiLvlLbl val="1"/>
      </c:catAx>
      <c:valAx>
        <c:axId val="82557568"/>
        <c:scaling>
          <c:orientation val="minMax"/>
        </c:scaling>
        <c:axPos val="l"/>
        <c:majorGridlines/>
        <c:title>
          <c:layout/>
        </c:title>
        <c:numFmt formatCode="General" sourceLinked="1"/>
        <c:tickLblPos val="nextTo"/>
        <c:crossAx val="82556032"/>
        <c:crosses val="autoZero"/>
        <c:crossBetween val="between"/>
      </c:valAx>
    </c:plotArea>
    <c:legend>
      <c:legendPos val="r"/>
      <c:layout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invertIfNegative val="1"/>
          <c:dLbls>
            <c:showVal val="1"/>
          </c:dLbls>
          <c:val>
            <c:numRef>
              <c:f>Лист1!$A$2:$A$4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Pt>
            <c:idx val="1"/>
            <c:invertIfNegative val="1"/>
            <c:spPr>
              <a:solidFill>
                <a:srgbClr val="00B050"/>
              </a:solidFill>
              <a:ln>
                <a:solidFill>
                  <a:srgbClr val="EE30E5"/>
                </a:solidFill>
              </a:ln>
            </c:spPr>
          </c:dPt>
          <c:dPt>
            <c:idx val="2"/>
            <c:invertIfNegative val="1"/>
            <c:spPr>
              <a:solidFill>
                <a:srgbClr val="00B050"/>
              </a:solidFill>
              <a:ln>
                <a:solidFill>
                  <a:srgbClr val="EE30E5"/>
                </a:solidFill>
              </a:ln>
            </c:spPr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267.60000000000002</c:v>
                </c:pt>
                <c:pt idx="2">
                  <c:v>364.3</c:v>
                </c:pt>
              </c:numCache>
            </c:numRef>
          </c:val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1"/>
          <c:dLbls>
            <c:showVal val="1"/>
          </c:dLbls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invertIfNegative val="1"/>
          <c:dLbls>
            <c:showVal val="1"/>
          </c:dLbls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75"/>
        <c:shape val="cylinder"/>
        <c:axId val="81892096"/>
        <c:axId val="81893632"/>
        <c:axId val="0"/>
      </c:bar3DChart>
      <c:catAx>
        <c:axId val="81892096"/>
        <c:scaling>
          <c:orientation val="minMax"/>
        </c:scaling>
        <c:axPos val="t"/>
        <c:majorTickMark val="none"/>
        <c:tickLblPos val="nextTo"/>
        <c:crossAx val="81893632"/>
        <c:crosses val="max"/>
        <c:auto val="1"/>
        <c:lblAlgn val="ctr"/>
        <c:lblOffset val="100"/>
        <c:noMultiLvlLbl val="1"/>
      </c:catAx>
      <c:valAx>
        <c:axId val="81893632"/>
        <c:scaling>
          <c:orientation val="minMax"/>
        </c:scaling>
        <c:axPos val="l"/>
        <c:numFmt formatCode="General" sourceLinked="0"/>
        <c:majorTickMark val="none"/>
        <c:tickLblPos val="nextTo"/>
        <c:crossAx val="81892096"/>
        <c:crosses val="autoZero"/>
        <c:crossBetween val="between"/>
      </c:valAx>
    </c:plotArea>
    <c:legend>
      <c:legendPos val="b"/>
      <c:layout/>
      <c:spPr>
        <a:solidFill>
          <a:srgbClr val="00B050"/>
        </a:solidFill>
      </c:sp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txPr>
              <a:bodyPr/>
              <a:lstStyle/>
              <a:p>
                <a:pPr>
                  <a:defRPr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Факт 2014 года</c:v>
                </c:pt>
                <c:pt idx="1">
                  <c:v>План 2015 года </c:v>
                </c:pt>
                <c:pt idx="2">
                  <c:v>Проект 2016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20.6</c:v>
                </c:pt>
                <c:pt idx="1">
                  <c:v>29.2</c:v>
                </c:pt>
                <c:pt idx="2">
                  <c:v>61.5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Факт 2014 года</c:v>
                </c:pt>
                <c:pt idx="1">
                  <c:v>План 2015 года </c:v>
                </c:pt>
                <c:pt idx="2">
                  <c:v>Проект 2016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Факт 2014 года</c:v>
                </c:pt>
                <c:pt idx="1">
                  <c:v>План 2015 года </c:v>
                </c:pt>
                <c:pt idx="2">
                  <c:v>Проект 2016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shape val="cylinder"/>
        <c:axId val="82859904"/>
        <c:axId val="82861440"/>
        <c:axId val="96913600"/>
      </c:bar3DChart>
      <c:catAx>
        <c:axId val="82859904"/>
        <c:scaling>
          <c:orientation val="minMax"/>
        </c:scaling>
        <c:axPos val="b"/>
        <c:majorTickMark val="none"/>
        <c:tickLblPos val="nextTo"/>
        <c:crossAx val="82861440"/>
        <c:crosses val="autoZero"/>
        <c:auto val="1"/>
        <c:lblAlgn val="ctr"/>
        <c:lblOffset val="100"/>
        <c:noMultiLvlLbl val="1"/>
      </c:catAx>
      <c:valAx>
        <c:axId val="82861440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82859904"/>
        <c:crosses val="autoZero"/>
        <c:crossBetween val="between"/>
      </c:valAx>
      <c:serAx>
        <c:axId val="96913600"/>
        <c:scaling>
          <c:orientation val="minMax"/>
        </c:scaling>
        <c:delete val="1"/>
        <c:axPos val="b"/>
        <c:majorTickMark val="cross"/>
        <c:minorTickMark val="cross"/>
        <c:tickLblPos val="none"/>
        <c:crossAx val="82861440"/>
        <c:crosses val="autoZero"/>
      </c:ser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title>
      <c:tx>
        <c:rich>
          <a:bodyPr/>
          <a:lstStyle/>
          <a:p>
            <a:pPr>
              <a:defRPr sz="2000"/>
            </a:pPr>
            <a:r>
              <a:rPr lang="ru-RU" sz="2000" dirty="0" smtClean="0"/>
              <a:t>Земельный налог</a:t>
            </a:r>
            <a:endParaRPr lang="ru-RU" sz="2000" dirty="0"/>
          </a:p>
        </c:rich>
      </c:tx>
      <c:layout/>
    </c:title>
    <c:view3D>
      <c:rotX val="0"/>
      <c:rotY val="0"/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факт 2014 года</c:v>
                </c:pt>
                <c:pt idx="1">
                  <c:v>План 2015 года 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567</c:v>
                </c:pt>
                <c:pt idx="1">
                  <c:v>1288.2</c:v>
                </c:pt>
                <c:pt idx="2">
                  <c:v>1473.6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факт 2014 года</c:v>
                </c:pt>
                <c:pt idx="1">
                  <c:v>План 2015 года 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факт 2014 года</c:v>
                </c:pt>
                <c:pt idx="1">
                  <c:v>План 2015 года </c:v>
                </c:pt>
                <c:pt idx="2">
                  <c:v>Проект 2016 года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95"/>
        <c:gapDepth val="95"/>
        <c:shape val="cylinder"/>
        <c:axId val="82520704"/>
        <c:axId val="83018112"/>
        <c:axId val="0"/>
      </c:bar3DChart>
      <c:catAx>
        <c:axId val="82520704"/>
        <c:scaling>
          <c:orientation val="minMax"/>
        </c:scaling>
        <c:axPos val="b"/>
        <c:numFmt formatCode="General" sourceLinked="1"/>
        <c:majorTickMark val="none"/>
        <c:tickLblPos val="nextTo"/>
        <c:crossAx val="83018112"/>
        <c:crosses val="autoZero"/>
        <c:auto val="1"/>
        <c:lblAlgn val="ctr"/>
        <c:lblOffset val="100"/>
        <c:noMultiLvlLbl val="1"/>
      </c:catAx>
      <c:valAx>
        <c:axId val="83018112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82520704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1.2500000000000001E-2"/>
          <c:y val="8.9474742801234214E-2"/>
          <c:w val="0.98749999999999982"/>
          <c:h val="0.8327463906710009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6.2084358374197207E-2"/>
                  <c:y val="8.08820602635035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0102; 835,2; 26%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>
                <c:manualLayout>
                  <c:x val="-0.12306243306146102"/>
                  <c:y val="-0.2136655654181427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0104</a:t>
                    </a:r>
                    <a:r>
                      <a:rPr lang="en-US" dirty="0"/>
                      <a:t>; 2267,2; </a:t>
                    </a:r>
                    <a:r>
                      <a:rPr lang="en-US" dirty="0" smtClean="0"/>
                      <a:t>7</a:t>
                    </a:r>
                    <a:r>
                      <a:rPr lang="ru-RU" dirty="0" smtClean="0"/>
                      <a:t>0,7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4.7588493327141046E-2"/>
                  <c:y val="-0.106157704095848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0107; 106,5; 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>
                <c:manualLayout>
                  <c:x val="0.22674517408814254"/>
                  <c:y val="-1.2637821916172421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Лист1!$A$2:$A$5</c:f>
              <c:strCache>
                <c:ptCount val="3"/>
                <c:pt idx="0">
                  <c:v>0102</c:v>
                </c:pt>
                <c:pt idx="1">
                  <c:v>0102,0104</c:v>
                </c:pt>
                <c:pt idx="2">
                  <c:v>0107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835.2</c:v>
                </c:pt>
                <c:pt idx="1">
                  <c:v>2267.1999999999998</c:v>
                </c:pt>
                <c:pt idx="2">
                  <c:v>106.5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11940436351706037"/>
          <c:y val="6.3593750000000004E-2"/>
          <c:w val="0.70099868766404239"/>
          <c:h val="0.80511220472440947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1117.5</c:v>
                </c:pt>
                <c:pt idx="1">
                  <c:v>1117.2</c:v>
                </c:pt>
              </c:numCache>
            </c:numRef>
          </c:val>
        </c:ser>
        <c:shape val="box"/>
        <c:axId val="82833408"/>
        <c:axId val="96934528"/>
        <c:axId val="83454144"/>
      </c:bar3DChart>
      <c:catAx>
        <c:axId val="82833408"/>
        <c:scaling>
          <c:orientation val="minMax"/>
        </c:scaling>
        <c:delete val="1"/>
        <c:axPos val="b"/>
        <c:majorTickMark val="cross"/>
        <c:minorTickMark val="cross"/>
        <c:tickLblPos val="none"/>
        <c:crossAx val="96934528"/>
        <c:crosses val="autoZero"/>
        <c:auto val="1"/>
        <c:lblAlgn val="ctr"/>
        <c:lblOffset val="100"/>
        <c:noMultiLvlLbl val="1"/>
      </c:catAx>
      <c:valAx>
        <c:axId val="9693452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82833408"/>
        <c:crosses val="autoZero"/>
        <c:crossBetween val="between"/>
      </c:valAx>
      <c:serAx>
        <c:axId val="83454144"/>
        <c:scaling>
          <c:orientation val="minMax"/>
        </c:scaling>
        <c:delete val="1"/>
        <c:axPos val="b"/>
        <c:majorTickMark val="cross"/>
        <c:minorTickMark val="cross"/>
        <c:tickLblPos val="none"/>
        <c:crossAx val="96934528"/>
        <c:crosses val="autoZero"/>
      </c:serAx>
    </c:plotArea>
    <c:legend>
      <c:legendPos val="r"/>
      <c:layout/>
      <c:overlay val="1"/>
    </c:legend>
    <c:plotVisOnly val="1"/>
    <c:dispBlanksAs val="zero"/>
    <c:showDLblsOverMax val="1"/>
  </c:chart>
  <c:spPr>
    <a:solidFill>
      <a:schemeClr val="accent4">
        <a:lumMod val="5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9F2D9-2A98-4EB0-B2E8-39DCCDEA5BDB}" type="doc">
      <dgm:prSet loTypeId="urn:microsoft.com/office/officeart/2005/8/layout/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6258FF-48F5-408F-B1BD-2D4C8F6E9994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i="1" dirty="0" smtClean="0">
              <a:solidFill>
                <a:schemeClr val="bg2"/>
              </a:solidFill>
            </a:rPr>
            <a:t>Стимулирование экономического роста</a:t>
          </a:r>
          <a:endParaRPr lang="ru-RU" i="1" dirty="0">
            <a:solidFill>
              <a:schemeClr val="bg2"/>
            </a:solidFill>
          </a:endParaRPr>
        </a:p>
      </dgm:t>
    </dgm:pt>
    <dgm:pt modelId="{7A166E8C-D154-4B9F-87CF-DB308D880F12}" type="parTrans" cxnId="{E8964598-5BFA-4E06-848A-6D96C9F75D75}">
      <dgm:prSet/>
      <dgm:spPr/>
      <dgm:t>
        <a:bodyPr/>
        <a:lstStyle/>
        <a:p>
          <a:endParaRPr lang="ru-RU"/>
        </a:p>
      </dgm:t>
    </dgm:pt>
    <dgm:pt modelId="{3A82D11D-0B47-4714-B178-D96FCAE2FF64}" type="sibTrans" cxnId="{E8964598-5BFA-4E06-848A-6D96C9F75D75}">
      <dgm:prSet/>
      <dgm:spPr/>
      <dgm:t>
        <a:bodyPr/>
        <a:lstStyle/>
        <a:p>
          <a:endParaRPr lang="ru-RU"/>
        </a:p>
      </dgm:t>
    </dgm:pt>
    <dgm:pt modelId="{F98FB74D-CDD7-4F6A-925D-19A6AEE1F19A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i="1" dirty="0" smtClean="0">
              <a:solidFill>
                <a:schemeClr val="bg2"/>
              </a:solidFill>
            </a:rPr>
            <a:t>Повышение прозрачности и открытости бюджетного процесса </a:t>
          </a:r>
          <a:endParaRPr lang="ru-RU" i="1" dirty="0">
            <a:solidFill>
              <a:schemeClr val="bg2"/>
            </a:solidFill>
          </a:endParaRPr>
        </a:p>
      </dgm:t>
    </dgm:pt>
    <dgm:pt modelId="{BA83A90D-7E71-408A-9507-6D991FE0FAD0}" type="parTrans" cxnId="{C4420884-8432-4913-A1C9-22C53E624C5A}">
      <dgm:prSet/>
      <dgm:spPr/>
      <dgm:t>
        <a:bodyPr/>
        <a:lstStyle/>
        <a:p>
          <a:endParaRPr lang="ru-RU"/>
        </a:p>
      </dgm:t>
    </dgm:pt>
    <dgm:pt modelId="{13C25D67-5198-48D1-B3E0-1B881BA2F47A}" type="sibTrans" cxnId="{C4420884-8432-4913-A1C9-22C53E624C5A}">
      <dgm:prSet/>
      <dgm:spPr/>
      <dgm:t>
        <a:bodyPr/>
        <a:lstStyle/>
        <a:p>
          <a:endParaRPr lang="ru-RU"/>
        </a:p>
      </dgm:t>
    </dgm:pt>
    <dgm:pt modelId="{46EB19B5-C096-41B0-BF30-B27CEA1D24B2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i="1" dirty="0" smtClean="0">
              <a:solidFill>
                <a:schemeClr val="bg2"/>
              </a:solidFill>
            </a:rPr>
            <a:t>Повышение эффективности и оптимизация структуры бюджетных расходов </a:t>
          </a:r>
          <a:endParaRPr lang="ru-RU" i="1" dirty="0">
            <a:solidFill>
              <a:schemeClr val="bg2"/>
            </a:solidFill>
          </a:endParaRPr>
        </a:p>
      </dgm:t>
    </dgm:pt>
    <dgm:pt modelId="{AC184F84-A24C-48A1-9ABE-ACE32451344D}" type="sibTrans" cxnId="{45BFAA75-B18D-4330-B289-7735D12373A8}">
      <dgm:prSet/>
      <dgm:spPr/>
      <dgm:t>
        <a:bodyPr/>
        <a:lstStyle/>
        <a:p>
          <a:endParaRPr lang="ru-RU"/>
        </a:p>
      </dgm:t>
    </dgm:pt>
    <dgm:pt modelId="{602643F6-C561-4A9D-A4EF-11251D38A22D}" type="parTrans" cxnId="{45BFAA75-B18D-4330-B289-7735D12373A8}">
      <dgm:prSet/>
      <dgm:spPr/>
      <dgm:t>
        <a:bodyPr/>
        <a:lstStyle/>
        <a:p>
          <a:endParaRPr lang="ru-RU"/>
        </a:p>
      </dgm:t>
    </dgm:pt>
    <dgm:pt modelId="{B4250FF1-0AFB-4D7E-842A-E5F59CBE590E}" type="pres">
      <dgm:prSet presAssocID="{CB59F2D9-2A98-4EB0-B2E8-39DCCDEA5B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340C8B-3D2A-4232-92D3-3A85BF234D12}" type="pres">
      <dgm:prSet presAssocID="{4F6258FF-48F5-408F-B1BD-2D4C8F6E9994}" presName="parentLin" presStyleCnt="0"/>
      <dgm:spPr/>
    </dgm:pt>
    <dgm:pt modelId="{0603ADFF-1596-4B14-AA3D-41E58E57544E}" type="pres">
      <dgm:prSet presAssocID="{4F6258FF-48F5-408F-B1BD-2D4C8F6E999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80BF51-FF21-4F30-84A5-029524E91838}" type="pres">
      <dgm:prSet presAssocID="{4F6258FF-48F5-408F-B1BD-2D4C8F6E999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D28A9-AC93-43CC-AAC9-2A348DB7214A}" type="pres">
      <dgm:prSet presAssocID="{4F6258FF-48F5-408F-B1BD-2D4C8F6E9994}" presName="negativeSpace" presStyleCnt="0"/>
      <dgm:spPr/>
    </dgm:pt>
    <dgm:pt modelId="{FA9DFD90-62A4-431D-BAC3-DF57D55A57A0}" type="pres">
      <dgm:prSet presAssocID="{4F6258FF-48F5-408F-B1BD-2D4C8F6E9994}" presName="childText" presStyleLbl="conFgAcc1" presStyleIdx="0" presStyleCnt="3">
        <dgm:presLayoutVars>
          <dgm:bulletEnabled val="1"/>
        </dgm:presLayoutVars>
      </dgm:prSet>
      <dgm:spPr/>
    </dgm:pt>
    <dgm:pt modelId="{84D40BE1-534A-4EFF-B5B0-9C5B1EFDA8E7}" type="pres">
      <dgm:prSet presAssocID="{3A82D11D-0B47-4714-B178-D96FCAE2FF64}" presName="spaceBetweenRectangles" presStyleCnt="0"/>
      <dgm:spPr/>
    </dgm:pt>
    <dgm:pt modelId="{28A2D998-74D7-4C7D-A2BE-ECA897896779}" type="pres">
      <dgm:prSet presAssocID="{46EB19B5-C096-41B0-BF30-B27CEA1D24B2}" presName="parentLin" presStyleCnt="0"/>
      <dgm:spPr/>
    </dgm:pt>
    <dgm:pt modelId="{0D682BC1-9B35-4723-9234-286F9E0B2A20}" type="pres">
      <dgm:prSet presAssocID="{46EB19B5-C096-41B0-BF30-B27CEA1D24B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2FC2021-B1B1-470D-9AA9-33A49C348D2B}" type="pres">
      <dgm:prSet presAssocID="{46EB19B5-C096-41B0-BF30-B27CEA1D24B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0922C-7CAA-47FD-8D14-9CB1460E8182}" type="pres">
      <dgm:prSet presAssocID="{46EB19B5-C096-41B0-BF30-B27CEA1D24B2}" presName="negativeSpace" presStyleCnt="0"/>
      <dgm:spPr/>
    </dgm:pt>
    <dgm:pt modelId="{AE78B86C-A696-43AD-91DB-4DE76DBF27CC}" type="pres">
      <dgm:prSet presAssocID="{46EB19B5-C096-41B0-BF30-B27CEA1D24B2}" presName="childText" presStyleLbl="conFgAcc1" presStyleIdx="1" presStyleCnt="3">
        <dgm:presLayoutVars>
          <dgm:bulletEnabled val="1"/>
        </dgm:presLayoutVars>
      </dgm:prSet>
      <dgm:spPr/>
    </dgm:pt>
    <dgm:pt modelId="{E63FD2D5-98A4-4FC1-8882-CBD503A10BFB}" type="pres">
      <dgm:prSet presAssocID="{AC184F84-A24C-48A1-9ABE-ACE32451344D}" presName="spaceBetweenRectangles" presStyleCnt="0"/>
      <dgm:spPr/>
    </dgm:pt>
    <dgm:pt modelId="{357DBE4B-2D5F-4815-BA0B-67D4D7CFA0EA}" type="pres">
      <dgm:prSet presAssocID="{F98FB74D-CDD7-4F6A-925D-19A6AEE1F19A}" presName="parentLin" presStyleCnt="0"/>
      <dgm:spPr/>
    </dgm:pt>
    <dgm:pt modelId="{CDC4E215-94EA-45E9-A5F5-66EECAD1F6ED}" type="pres">
      <dgm:prSet presAssocID="{F98FB74D-CDD7-4F6A-925D-19A6AEE1F19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1446243-E24B-4DB0-B778-3A651140464D}" type="pres">
      <dgm:prSet presAssocID="{F98FB74D-CDD7-4F6A-925D-19A6AEE1F1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DB1AB-72FA-4AEE-A1D3-2226C40BD3EC}" type="pres">
      <dgm:prSet presAssocID="{F98FB74D-CDD7-4F6A-925D-19A6AEE1F19A}" presName="negativeSpace" presStyleCnt="0"/>
      <dgm:spPr/>
    </dgm:pt>
    <dgm:pt modelId="{D38AF840-5623-4B5B-9C46-5433C98ABEE7}" type="pres">
      <dgm:prSet presAssocID="{F98FB74D-CDD7-4F6A-925D-19A6AEE1F1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0C1CA9C-FABC-4812-958A-82C44B9C3EF0}" type="presOf" srcId="{4F6258FF-48F5-408F-B1BD-2D4C8F6E9994}" destId="{8080BF51-FF21-4F30-84A5-029524E91838}" srcOrd="1" destOrd="0" presId="urn:microsoft.com/office/officeart/2005/8/layout/list1"/>
    <dgm:cxn modelId="{0541B34E-04D2-4693-B8BE-2C11077F8984}" type="presOf" srcId="{F98FB74D-CDD7-4F6A-925D-19A6AEE1F19A}" destId="{CDC4E215-94EA-45E9-A5F5-66EECAD1F6ED}" srcOrd="0" destOrd="0" presId="urn:microsoft.com/office/officeart/2005/8/layout/list1"/>
    <dgm:cxn modelId="{2623BB5C-C7BA-4F71-A698-ABE0B652D0B2}" type="presOf" srcId="{46EB19B5-C096-41B0-BF30-B27CEA1D24B2}" destId="{E2FC2021-B1B1-470D-9AA9-33A49C348D2B}" srcOrd="1" destOrd="0" presId="urn:microsoft.com/office/officeart/2005/8/layout/list1"/>
    <dgm:cxn modelId="{45BFAA75-B18D-4330-B289-7735D12373A8}" srcId="{CB59F2D9-2A98-4EB0-B2E8-39DCCDEA5BDB}" destId="{46EB19B5-C096-41B0-BF30-B27CEA1D24B2}" srcOrd="1" destOrd="0" parTransId="{602643F6-C561-4A9D-A4EF-11251D38A22D}" sibTransId="{AC184F84-A24C-48A1-9ABE-ACE32451344D}"/>
    <dgm:cxn modelId="{B7806FC9-FDF5-4684-867E-8D99DEEBDD75}" type="presOf" srcId="{CB59F2D9-2A98-4EB0-B2E8-39DCCDEA5BDB}" destId="{B4250FF1-0AFB-4D7E-842A-E5F59CBE590E}" srcOrd="0" destOrd="0" presId="urn:microsoft.com/office/officeart/2005/8/layout/list1"/>
    <dgm:cxn modelId="{B06465B4-2605-47CB-868B-648A068CBA0C}" type="presOf" srcId="{4F6258FF-48F5-408F-B1BD-2D4C8F6E9994}" destId="{0603ADFF-1596-4B14-AA3D-41E58E57544E}" srcOrd="0" destOrd="0" presId="urn:microsoft.com/office/officeart/2005/8/layout/list1"/>
    <dgm:cxn modelId="{C4420884-8432-4913-A1C9-22C53E624C5A}" srcId="{CB59F2D9-2A98-4EB0-B2E8-39DCCDEA5BDB}" destId="{F98FB74D-CDD7-4F6A-925D-19A6AEE1F19A}" srcOrd="2" destOrd="0" parTransId="{BA83A90D-7E71-408A-9507-6D991FE0FAD0}" sibTransId="{13C25D67-5198-48D1-B3E0-1B881BA2F47A}"/>
    <dgm:cxn modelId="{966A34CF-487C-4FCD-8065-838F6451AD78}" type="presOf" srcId="{46EB19B5-C096-41B0-BF30-B27CEA1D24B2}" destId="{0D682BC1-9B35-4723-9234-286F9E0B2A20}" srcOrd="0" destOrd="0" presId="urn:microsoft.com/office/officeart/2005/8/layout/list1"/>
    <dgm:cxn modelId="{09C2C276-8305-4CF0-B581-A0A3D4CD7E78}" type="presOf" srcId="{F98FB74D-CDD7-4F6A-925D-19A6AEE1F19A}" destId="{71446243-E24B-4DB0-B778-3A651140464D}" srcOrd="1" destOrd="0" presId="urn:microsoft.com/office/officeart/2005/8/layout/list1"/>
    <dgm:cxn modelId="{E8964598-5BFA-4E06-848A-6D96C9F75D75}" srcId="{CB59F2D9-2A98-4EB0-B2E8-39DCCDEA5BDB}" destId="{4F6258FF-48F5-408F-B1BD-2D4C8F6E9994}" srcOrd="0" destOrd="0" parTransId="{7A166E8C-D154-4B9F-87CF-DB308D880F12}" sibTransId="{3A82D11D-0B47-4714-B178-D96FCAE2FF64}"/>
    <dgm:cxn modelId="{70919BE5-8745-4969-B7BB-7F8C83B82B9D}" type="presParOf" srcId="{B4250FF1-0AFB-4D7E-842A-E5F59CBE590E}" destId="{C9340C8B-3D2A-4232-92D3-3A85BF234D12}" srcOrd="0" destOrd="0" presId="urn:microsoft.com/office/officeart/2005/8/layout/list1"/>
    <dgm:cxn modelId="{95984362-F44E-4018-96B9-4A4860B6EA22}" type="presParOf" srcId="{C9340C8B-3D2A-4232-92D3-3A85BF234D12}" destId="{0603ADFF-1596-4B14-AA3D-41E58E57544E}" srcOrd="0" destOrd="0" presId="urn:microsoft.com/office/officeart/2005/8/layout/list1"/>
    <dgm:cxn modelId="{1A7165DE-BB4D-44BC-A89F-C28119C77F0E}" type="presParOf" srcId="{C9340C8B-3D2A-4232-92D3-3A85BF234D12}" destId="{8080BF51-FF21-4F30-84A5-029524E91838}" srcOrd="1" destOrd="0" presId="urn:microsoft.com/office/officeart/2005/8/layout/list1"/>
    <dgm:cxn modelId="{8AF686ED-60CA-4CBE-AEB1-E90E45F621F3}" type="presParOf" srcId="{B4250FF1-0AFB-4D7E-842A-E5F59CBE590E}" destId="{3AED28A9-AC93-43CC-AAC9-2A348DB7214A}" srcOrd="1" destOrd="0" presId="urn:microsoft.com/office/officeart/2005/8/layout/list1"/>
    <dgm:cxn modelId="{4CE07873-5E9D-4810-B14E-EBA6EA9C682F}" type="presParOf" srcId="{B4250FF1-0AFB-4D7E-842A-E5F59CBE590E}" destId="{FA9DFD90-62A4-431D-BAC3-DF57D55A57A0}" srcOrd="2" destOrd="0" presId="urn:microsoft.com/office/officeart/2005/8/layout/list1"/>
    <dgm:cxn modelId="{BDFD9928-7CD5-427E-B7B6-2B889C3D58FD}" type="presParOf" srcId="{B4250FF1-0AFB-4D7E-842A-E5F59CBE590E}" destId="{84D40BE1-534A-4EFF-B5B0-9C5B1EFDA8E7}" srcOrd="3" destOrd="0" presId="urn:microsoft.com/office/officeart/2005/8/layout/list1"/>
    <dgm:cxn modelId="{58CD0AFA-BA19-4A7F-97D1-7893BAEC2F40}" type="presParOf" srcId="{B4250FF1-0AFB-4D7E-842A-E5F59CBE590E}" destId="{28A2D998-74D7-4C7D-A2BE-ECA897896779}" srcOrd="4" destOrd="0" presId="urn:microsoft.com/office/officeart/2005/8/layout/list1"/>
    <dgm:cxn modelId="{E311565A-F33D-4945-8227-D0E3D2E2EA60}" type="presParOf" srcId="{28A2D998-74D7-4C7D-A2BE-ECA897896779}" destId="{0D682BC1-9B35-4723-9234-286F9E0B2A20}" srcOrd="0" destOrd="0" presId="urn:microsoft.com/office/officeart/2005/8/layout/list1"/>
    <dgm:cxn modelId="{42E5EE0B-E36C-4001-AEA8-65B2BC6256CD}" type="presParOf" srcId="{28A2D998-74D7-4C7D-A2BE-ECA897896779}" destId="{E2FC2021-B1B1-470D-9AA9-33A49C348D2B}" srcOrd="1" destOrd="0" presId="urn:microsoft.com/office/officeart/2005/8/layout/list1"/>
    <dgm:cxn modelId="{EFBDF00D-F7ED-4286-A412-351A161351AD}" type="presParOf" srcId="{B4250FF1-0AFB-4D7E-842A-E5F59CBE590E}" destId="{50D0922C-7CAA-47FD-8D14-9CB1460E8182}" srcOrd="5" destOrd="0" presId="urn:microsoft.com/office/officeart/2005/8/layout/list1"/>
    <dgm:cxn modelId="{A71D77C3-F8BA-41E6-94C9-C2A33B8E40A8}" type="presParOf" srcId="{B4250FF1-0AFB-4D7E-842A-E5F59CBE590E}" destId="{AE78B86C-A696-43AD-91DB-4DE76DBF27CC}" srcOrd="6" destOrd="0" presId="urn:microsoft.com/office/officeart/2005/8/layout/list1"/>
    <dgm:cxn modelId="{47425DCB-27B2-495A-9CB2-E08F98A6DCA2}" type="presParOf" srcId="{B4250FF1-0AFB-4D7E-842A-E5F59CBE590E}" destId="{E63FD2D5-98A4-4FC1-8882-CBD503A10BFB}" srcOrd="7" destOrd="0" presId="urn:microsoft.com/office/officeart/2005/8/layout/list1"/>
    <dgm:cxn modelId="{74A68016-CFBF-4586-9199-CBA887449F77}" type="presParOf" srcId="{B4250FF1-0AFB-4D7E-842A-E5F59CBE590E}" destId="{357DBE4B-2D5F-4815-BA0B-67D4D7CFA0EA}" srcOrd="8" destOrd="0" presId="urn:microsoft.com/office/officeart/2005/8/layout/list1"/>
    <dgm:cxn modelId="{ACCE7AE5-1FC2-4417-AB83-5E4108D9CDF3}" type="presParOf" srcId="{357DBE4B-2D5F-4815-BA0B-67D4D7CFA0EA}" destId="{CDC4E215-94EA-45E9-A5F5-66EECAD1F6ED}" srcOrd="0" destOrd="0" presId="urn:microsoft.com/office/officeart/2005/8/layout/list1"/>
    <dgm:cxn modelId="{77A04A3F-DF49-48E8-9FCD-D896FC150698}" type="presParOf" srcId="{357DBE4B-2D5F-4815-BA0B-67D4D7CFA0EA}" destId="{71446243-E24B-4DB0-B778-3A651140464D}" srcOrd="1" destOrd="0" presId="urn:microsoft.com/office/officeart/2005/8/layout/list1"/>
    <dgm:cxn modelId="{C6586803-1F9F-46A2-BB20-3CC4601C68DF}" type="presParOf" srcId="{B4250FF1-0AFB-4D7E-842A-E5F59CBE590E}" destId="{0A9DB1AB-72FA-4AEE-A1D3-2226C40BD3EC}" srcOrd="9" destOrd="0" presId="urn:microsoft.com/office/officeart/2005/8/layout/list1"/>
    <dgm:cxn modelId="{A280C0F4-E3A8-4F0B-9AFA-A6F2F4A2CB8A}" type="presParOf" srcId="{B4250FF1-0AFB-4D7E-842A-E5F59CBE590E}" destId="{D38AF840-5623-4B5B-9C46-5433C98ABEE7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9DFD90-62A4-431D-BAC3-DF57D55A57A0}">
      <dsp:nvSpPr>
        <dsp:cNvPr id="0" name=""/>
        <dsp:cNvSpPr/>
      </dsp:nvSpPr>
      <dsp:spPr>
        <a:xfrm>
          <a:off x="0" y="1509569"/>
          <a:ext cx="822959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0BF51-FF21-4F30-84A5-029524E91838}">
      <dsp:nvSpPr>
        <dsp:cNvPr id="0" name=""/>
        <dsp:cNvSpPr/>
      </dsp:nvSpPr>
      <dsp:spPr>
        <a:xfrm>
          <a:off x="411479" y="1199609"/>
          <a:ext cx="576072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i="1" kern="1200" dirty="0" smtClean="0">
              <a:solidFill>
                <a:schemeClr val="bg2"/>
              </a:solidFill>
            </a:rPr>
            <a:t>Стимулирование экономического роста</a:t>
          </a:r>
          <a:endParaRPr lang="ru-RU" sz="2100" i="1" kern="1200" dirty="0">
            <a:solidFill>
              <a:schemeClr val="bg2"/>
            </a:solidFill>
          </a:endParaRPr>
        </a:p>
      </dsp:txBody>
      <dsp:txXfrm>
        <a:off x="411479" y="1199609"/>
        <a:ext cx="5760720" cy="619920"/>
      </dsp:txXfrm>
    </dsp:sp>
    <dsp:sp modelId="{AE78B86C-A696-43AD-91DB-4DE76DBF27CC}">
      <dsp:nvSpPr>
        <dsp:cNvPr id="0" name=""/>
        <dsp:cNvSpPr/>
      </dsp:nvSpPr>
      <dsp:spPr>
        <a:xfrm>
          <a:off x="0" y="2462129"/>
          <a:ext cx="822959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C2021-B1B1-470D-9AA9-33A49C348D2B}">
      <dsp:nvSpPr>
        <dsp:cNvPr id="0" name=""/>
        <dsp:cNvSpPr/>
      </dsp:nvSpPr>
      <dsp:spPr>
        <a:xfrm>
          <a:off x="411479" y="2152169"/>
          <a:ext cx="576072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i="1" kern="1200" dirty="0" smtClean="0">
              <a:solidFill>
                <a:schemeClr val="bg2"/>
              </a:solidFill>
            </a:rPr>
            <a:t>Повышение эффективности и оптимизация структуры бюджетных расходов </a:t>
          </a:r>
          <a:endParaRPr lang="ru-RU" sz="2100" i="1" kern="1200" dirty="0">
            <a:solidFill>
              <a:schemeClr val="bg2"/>
            </a:solidFill>
          </a:endParaRPr>
        </a:p>
      </dsp:txBody>
      <dsp:txXfrm>
        <a:off x="411479" y="2152169"/>
        <a:ext cx="5760720" cy="619920"/>
      </dsp:txXfrm>
    </dsp:sp>
    <dsp:sp modelId="{D38AF840-5623-4B5B-9C46-5433C98ABEE7}">
      <dsp:nvSpPr>
        <dsp:cNvPr id="0" name=""/>
        <dsp:cNvSpPr/>
      </dsp:nvSpPr>
      <dsp:spPr>
        <a:xfrm>
          <a:off x="0" y="3414690"/>
          <a:ext cx="822959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46243-E24B-4DB0-B778-3A651140464D}">
      <dsp:nvSpPr>
        <dsp:cNvPr id="0" name=""/>
        <dsp:cNvSpPr/>
      </dsp:nvSpPr>
      <dsp:spPr>
        <a:xfrm>
          <a:off x="411479" y="3104730"/>
          <a:ext cx="576072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i="1" kern="1200" dirty="0" smtClean="0">
              <a:solidFill>
                <a:schemeClr val="bg2"/>
              </a:solidFill>
            </a:rPr>
            <a:t>Повышение прозрачности </a:t>
          </a:r>
          <a:r>
            <a:rPr lang="ru-RU" sz="2100" i="1" kern="1200" dirty="0" smtClean="0">
              <a:solidFill>
                <a:schemeClr val="bg2"/>
              </a:solidFill>
            </a:rPr>
            <a:t>и </a:t>
          </a:r>
          <a:r>
            <a:rPr lang="ru-RU" sz="2100" i="1" kern="1200" dirty="0" smtClean="0">
              <a:solidFill>
                <a:schemeClr val="bg2"/>
              </a:solidFill>
            </a:rPr>
            <a:t>открытости бюджетного процесса </a:t>
          </a:r>
          <a:endParaRPr lang="ru-RU" sz="2100" i="1" kern="1200" dirty="0">
            <a:solidFill>
              <a:schemeClr val="bg2"/>
            </a:solidFill>
          </a:endParaRPr>
        </a:p>
      </dsp:txBody>
      <dsp:txXfrm>
        <a:off x="411479" y="3104730"/>
        <a:ext cx="5760720" cy="61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0.33898</cdr:x>
      <cdr:y>0</cdr:y>
    </cdr:from>
    <cdr:to>
      <cdr:x>0.74576</cdr:x>
      <cdr:y>0.05214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8728" y="0"/>
          <a:ext cx="1714512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5929353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B0F0"/>
                </a:solidFill>
              </a:rPr>
              <a:t>Проект бюджета Семичанского сельского поселения Дубовского района 2016г.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sz="3200" i="1" dirty="0" smtClean="0">
                <a:solidFill>
                  <a:srgbClr val="C00000"/>
                </a:solidFill>
                <a:latin typeface="+mn-lt"/>
              </a:rPr>
              <a:t>Структура налоговых и неналоговых доходов местного бюджета  2016 году</a:t>
            </a:r>
            <a:endParaRPr lang="ru-RU" sz="32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645320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Динамика поступлений налога на доходы физических лиц в местный бюджет </a:t>
            </a:r>
            <a:endParaRPr lang="ru-RU" sz="3200" dirty="0"/>
          </a:p>
        </p:txBody>
      </p:sp>
      <p:pic>
        <p:nvPicPr>
          <p:cNvPr id="4" name="Содержимое 3" descr="ndf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5603228" cy="4240221"/>
          </a:xfrm>
          <a:effectLst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3926380577"/>
              </p:ext>
            </p:extLst>
          </p:nvPr>
        </p:nvGraphicFramePr>
        <p:xfrm>
          <a:off x="2915816" y="2780928"/>
          <a:ext cx="60486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</a:rPr>
              <a:t>Динамика поступлений в местный бюджет акцизов по подакцизным товарам(продукции),производимых на территории РФ</a:t>
            </a:r>
            <a:endParaRPr lang="ru-RU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i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928802"/>
            <a:ext cx="2676525" cy="1809750"/>
          </a:xfrm>
        </p:spPr>
      </p:pic>
      <p:pic>
        <p:nvPicPr>
          <p:cNvPr id="5" name="Рисунок 4" descr="317142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1" y="4395656"/>
            <a:ext cx="2786082" cy="1852745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1280100138"/>
              </p:ext>
            </p:extLst>
          </p:nvPr>
        </p:nvGraphicFramePr>
        <p:xfrm>
          <a:off x="3857620" y="2071678"/>
          <a:ext cx="502443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44408" y="2075656"/>
            <a:ext cx="8114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err="1" smtClean="0"/>
              <a:t>Тыс.рублей</a:t>
            </a:r>
            <a:endParaRPr lang="ru-RU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Динамика поступлений имущественных налогов в местный бюджет     </a:t>
            </a:r>
            <a:r>
              <a:rPr lang="ru-RU" sz="2800" dirty="0" smtClean="0"/>
              <a:t>                                    </a:t>
            </a:r>
            <a:r>
              <a:rPr lang="ru-RU" sz="1100" dirty="0" err="1" smtClean="0"/>
              <a:t>тыс.рублей</a:t>
            </a:r>
            <a:endParaRPr lang="ru-RU" sz="1100" dirty="0"/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24212" y="3049587"/>
            <a:ext cx="2695575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171261757"/>
              </p:ext>
            </p:extLst>
          </p:nvPr>
        </p:nvGraphicFramePr>
        <p:xfrm>
          <a:off x="214282" y="3571876"/>
          <a:ext cx="457203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44" y="3143248"/>
            <a:ext cx="443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 на имущество физических лиц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113955127"/>
              </p:ext>
            </p:extLst>
          </p:nvPr>
        </p:nvGraphicFramePr>
        <p:xfrm>
          <a:off x="4000496" y="1071546"/>
          <a:ext cx="457203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 descr="4828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1000108"/>
            <a:ext cx="2928958" cy="1982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</a:rPr>
              <a:t>Доля муниципальных программ в общем объеме расходов , запланированных на реализацию муниципальных программ Семичанского сельского поселения в 2016 году</a:t>
            </a:r>
            <a:endParaRPr lang="ru-RU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640960" cy="444568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928802"/>
            <a:ext cx="2643206" cy="87492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транспортной системы 5,7%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3357562"/>
            <a:ext cx="2643206" cy="8669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Управление муниципальными финансами 1,2%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1928802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качественными жилищно-коммунальными  услугами населения 23,8%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00760" y="3286124"/>
            <a:ext cx="2500330" cy="866946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культуры 17,4%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00760" y="1928802"/>
            <a:ext cx="2428892" cy="80348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физической культуры и спорта 0,01%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86116" y="3286124"/>
            <a:ext cx="2571768" cy="9144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Муниципальная политика 0,9%</a:t>
            </a:r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муниципальных программ Семичанского сельского поселения на 2016 год</a:t>
            </a:r>
            <a:endParaRPr lang="ru-RU" sz="28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  <a:solidFill>
            <a:srgbClr val="0070C0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57158" y="1556792"/>
            <a:ext cx="8358246" cy="48726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Всего </a:t>
            </a:r>
          </a:p>
          <a:p>
            <a:pPr algn="ctr"/>
            <a:r>
              <a:rPr lang="ru-RU" b="1" dirty="0" smtClean="0"/>
              <a:t>         3149,4тыс.руб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071802" y="1857364"/>
            <a:ext cx="3000396" cy="1785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Социальные программы (1172,7 тыс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</a:rPr>
              <a:t>руб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37,2%)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85786" y="3143248"/>
            <a:ext cx="2928958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Инфраструктурные программы (1530,4 тыс.руб.-48,6%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14678" y="4786322"/>
            <a:ext cx="2928958" cy="150019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Финансы (82,0 тыс.руб.,-2,6%)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643570" y="3286124"/>
            <a:ext cx="2714644" cy="16430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Поддержка отраслей экономики (364,3 тыс.руб-11,6%)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Расходы местного бюджета ,формируемые в рамках муниципальных программ и непрограммные расходы</a:t>
            </a:r>
            <a:endParaRPr lang="ru-RU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40386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2015                                                        2016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214414" y="1988840"/>
            <a:ext cx="1701402" cy="151159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3122,8 тыс.рублей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786446" y="1844824"/>
            <a:ext cx="1665874" cy="144016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3149,4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483768" y="2744639"/>
            <a:ext cx="2448272" cy="2041683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3939,3 тыс.рублей</a:t>
            </a:r>
            <a:endParaRPr lang="ru-RU" i="1" dirty="0"/>
          </a:p>
        </p:txBody>
      </p:sp>
      <p:sp>
        <p:nvSpPr>
          <p:cNvPr id="8" name="Овал 7"/>
          <p:cNvSpPr/>
          <p:nvPr/>
        </p:nvSpPr>
        <p:spPr>
          <a:xfrm>
            <a:off x="6156176" y="3140968"/>
            <a:ext cx="2232248" cy="1953130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3278,8 тыс.рублей</a:t>
            </a:r>
            <a:endParaRPr lang="ru-RU" i="1" dirty="0"/>
          </a:p>
        </p:txBody>
      </p:sp>
      <p:sp>
        <p:nvSpPr>
          <p:cNvPr id="10" name="Овал 9"/>
          <p:cNvSpPr/>
          <p:nvPr/>
        </p:nvSpPr>
        <p:spPr>
          <a:xfrm>
            <a:off x="785786" y="4929198"/>
            <a:ext cx="357190" cy="35719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85786" y="5572140"/>
            <a:ext cx="357190" cy="357190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14414" y="4786322"/>
            <a:ext cx="664373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1600" dirty="0" smtClean="0"/>
              <a:t>расходы местного бюджета ,формируемые в рамках муниципальных программ  Барабанщиковского сельского поселения 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5500702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Непрограммные</a:t>
            </a:r>
            <a:r>
              <a:rPr lang="ru-RU" dirty="0" smtClean="0"/>
              <a:t> расходы местного бюджета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 «Общегосударственные вопросы»</a:t>
            </a:r>
            <a:endParaRPr lang="ru-RU" sz="32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4329114" cy="5168948"/>
          </a:xfrm>
          <a:solidFill>
            <a:srgbClr val="7030A0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Расходы на функционирование высшего должностного лица субъекта РФ и муниципального образования  835,2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 на функционирование исполнительного органа власти местных администраторов – 2267,2 тыс.рублей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-Расходы на обеспечение проведения выборов -106,5тыс.рублей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206674037"/>
              </p:ext>
            </p:extLst>
          </p:nvPr>
        </p:nvGraphicFramePr>
        <p:xfrm>
          <a:off x="4607189" y="1428736"/>
          <a:ext cx="4536811" cy="50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857232"/>
          </a:xfrm>
        </p:spPr>
        <p:txBody>
          <a:bodyPr/>
          <a:lstStyle/>
          <a:p>
            <a:r>
              <a:rPr lang="ru-RU" dirty="0" smtClean="0"/>
              <a:t>Культура ,кинематография </a:t>
            </a:r>
            <a:endParaRPr lang="ru-RU" dirty="0"/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15074" y="3214686"/>
            <a:ext cx="2400300" cy="1809750"/>
          </a:xfrm>
        </p:spPr>
      </p:pic>
      <p:sp>
        <p:nvSpPr>
          <p:cNvPr id="7" name="TextBox 6"/>
          <p:cNvSpPr txBox="1"/>
          <p:nvPr/>
        </p:nvSpPr>
        <p:spPr>
          <a:xfrm>
            <a:off x="428596" y="3000372"/>
            <a:ext cx="5429288" cy="267765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Финансовое обеспечение выполнения  муниципального задания муниципальным автономным учреждением культуры  «ЦКДБОН»- 1117,2 тыс.рублей </a:t>
            </a:r>
            <a:endParaRPr lang="ru-RU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6979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Д</a:t>
            </a:r>
            <a:r>
              <a:rPr lang="ru-RU" sz="3200" i="1" dirty="0" smtClean="0">
                <a:solidFill>
                  <a:schemeClr val="accent6">
                    <a:lumMod val="50000"/>
                  </a:schemeClr>
                </a:solidFill>
              </a:rPr>
              <a:t>инамика расходов местного бюджета на культуру ,кинематографию</a:t>
            </a:r>
            <a:endParaRPr lang="ru-RU" sz="32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482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709076" cy="2304256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702009209"/>
              </p:ext>
            </p:extLst>
          </p:nvPr>
        </p:nvGraphicFramePr>
        <p:xfrm>
          <a:off x="107504" y="3212976"/>
          <a:ext cx="50405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2285992"/>
            <a:ext cx="1282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/>
              <a:t>Тыс.рублей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8987941"/>
              </p:ext>
            </p:extLst>
          </p:nvPr>
        </p:nvGraphicFramePr>
        <p:xfrm>
          <a:off x="457200" y="642938"/>
          <a:ext cx="8229600" cy="50720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43200"/>
                <a:gridCol w="2743200"/>
                <a:gridCol w="2743200"/>
              </a:tblGrid>
              <a:tr h="5072078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Прогноз социально –экономического развития Семичанского</a:t>
                      </a:r>
                      <a:r>
                        <a:rPr lang="ru-RU" baseline="0" dirty="0" smtClean="0"/>
                        <a:t> сельского поселения  на2016-2018 годы (Постановление Администрации Семичанского сельского поселения от 02.06.2015 № 64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Основные направления бюджетной политики и основные направления налоговой политики Семичанского</a:t>
                      </a:r>
                      <a:r>
                        <a:rPr lang="ru-RU" baseline="0" dirty="0" smtClean="0"/>
                        <a:t> сельского поселения на 2016-2018 годы  (Постановление Администрации Семичанского сельского поселения от 16.11.2015 № 177) 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Муниципальные</a:t>
                      </a:r>
                      <a:r>
                        <a:rPr lang="ru-RU" baseline="0" dirty="0" smtClean="0"/>
                        <a:t> программы  Семичанского сельского поселения 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>
            <a:off x="535704" y="5643578"/>
            <a:ext cx="8286808" cy="913260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 формирования проекта  местного бюджета  на 2016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мероприятий по развитию жилищно-коммунальной инфраструктуры в 2016 году</a:t>
            </a:r>
            <a:endParaRPr lang="ru-RU" sz="32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1530,4 тыс.рублей ,из них:</a:t>
            </a:r>
          </a:p>
          <a:p>
            <a:pPr>
              <a:buFontTx/>
              <a:buChar char="-"/>
            </a:pPr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на возмещение расходов на возмещение предприятиям жилищно-коммунального хозяйства части платы граждан за коммунальные услуги- 1480,4 тыс.руб.,</a:t>
            </a:r>
          </a:p>
          <a:p>
            <a:pPr>
              <a:buFontTx/>
              <a:buChar char="-"/>
            </a:pPr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-Благоустройство – 50,0тыс.руб.,</a:t>
            </a:r>
          </a:p>
          <a:p>
            <a:pPr>
              <a:buFontTx/>
              <a:buChar char="-"/>
            </a:pP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887250" cy="589738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Дорожное хозяйство </a:t>
            </a:r>
            <a:endParaRPr lang="ru-RU" sz="24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88848545"/>
              </p:ext>
            </p:extLst>
          </p:nvPr>
        </p:nvGraphicFramePr>
        <p:xfrm>
          <a:off x="0" y="4429132"/>
          <a:ext cx="4214810" cy="2428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980727"/>
            <a:ext cx="4792616" cy="6203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Дороги общего пользования Семичанского сельского поселения  9,4 км</a:t>
            </a:r>
            <a:endParaRPr lang="ru-RU" sz="1600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1750206"/>
            <a:ext cx="5000660" cy="67866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Основные источники формирования дорожного фонда Семичанского сельского поселения 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86446" y="1285860"/>
            <a:ext cx="2786082" cy="92869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Объем бюджетных ассигнований дорожного фонда  Семичанского сельского поселения </a:t>
            </a:r>
            <a:endParaRPr lang="ru-RU" sz="1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57884" y="2428868"/>
            <a:ext cx="857256" cy="35719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2016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58016" y="2428868"/>
            <a:ext cx="1785950" cy="35719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364,3 тыс.рублей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29322" y="3000372"/>
            <a:ext cx="2643206" cy="571504"/>
          </a:xfrm>
          <a:prstGeom prst="roundRect">
            <a:avLst/>
          </a:prstGeom>
          <a:solidFill>
            <a:srgbClr val="57C7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Направление расходов дорожного фонда  Семичанского сельского поселения</a:t>
            </a:r>
            <a:endParaRPr lang="ru-RU" sz="1200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2928934"/>
            <a:ext cx="5000660" cy="641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Акцизы на автомобильный бензин ,прямогонный бензин ,дизельное топливо ,моторные масла для дизельного и (или ) карбюраторных (инжекторных) двигателей ,производимые на территории Российской Федерации, подлежащих зачислению в местный бюджет</a:t>
            </a:r>
            <a:endParaRPr lang="ru-RU" sz="12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357686" y="4429132"/>
            <a:ext cx="4286280" cy="571504"/>
          </a:xfrm>
          <a:prstGeom prst="roundRect">
            <a:avLst/>
          </a:prstGeom>
          <a:solidFill>
            <a:srgbClr val="EE30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дорожной деятельности в отношении автомобильных дорог муниципального значения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928662" y="414338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Расходы дорожного фонда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Дорожный фонд Семичанского сельского поселения </a:t>
            </a:r>
            <a:endParaRPr lang="ru-RU" sz="32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i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3214686"/>
            <a:ext cx="3219450" cy="1809750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5000628" y="2071678"/>
            <a:ext cx="3214710" cy="150019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Дорожный фонд на 2016 год 364,3 тыс.рублей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628" y="4071942"/>
            <a:ext cx="3571900" cy="22860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дороги местного значения будет направленно 364,3 тыс.рублей .В результате чего будут  отремонтированы автомобильные дороги местного значения а так же искусственные неровности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Структура Безвозмездных поступлений (в сопоставимых условиях) в 2015-2016 годах </a:t>
            </a:r>
            <a:endParaRPr lang="ru-RU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8019275"/>
              </p:ext>
            </p:extLst>
          </p:nvPr>
        </p:nvGraphicFramePr>
        <p:xfrm>
          <a:off x="457200" y="1285875"/>
          <a:ext cx="8229600" cy="516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89738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Объем безвозмездных поступлений в 2016 году</a:t>
            </a:r>
            <a:endParaRPr lang="ru-RU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4921853"/>
              </p:ext>
            </p:extLst>
          </p:nvPr>
        </p:nvGraphicFramePr>
        <p:xfrm>
          <a:off x="457200" y="857251"/>
          <a:ext cx="8229600" cy="514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  <a:solidFill>
            <a:schemeClr val="accent1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428596" y="214290"/>
            <a:ext cx="2571768" cy="2428892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*Особенности формирования бюджета на 2016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0100" y="2357430"/>
            <a:ext cx="2000264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Основание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3306" y="571480"/>
            <a:ext cx="2071702" cy="2643206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</a:t>
            </a:r>
            <a:r>
              <a:rPr lang="ru-RU" sz="1400" dirty="0" smtClean="0"/>
              <a:t>Федеральный закон от 30.09.2015№273-ФЗ «Об особенностях составления и утверждения  проектов бюджетов бюджетной системы РФ на 2016 год….»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642918"/>
            <a:ext cx="2000264" cy="25717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*Решение Собрания депутатов Семичанского сельского поселения от 05.11.2015 №128 «Об особенностях регулирования бюджетных правоотношений в Семичанском сельском поселении в 2015 и 2016 годах»</a:t>
            </a:r>
            <a:endParaRPr lang="ru-RU" sz="1400" dirty="0"/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1928794" y="3214686"/>
            <a:ext cx="2786082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4643438" y="285728"/>
            <a:ext cx="2357454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29586" y="2500306"/>
            <a:ext cx="1071570" cy="121444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Внесен в Собрание депутатов  -30 ноября</a:t>
            </a:r>
            <a:endParaRPr lang="ru-RU" sz="1400" dirty="0"/>
          </a:p>
        </p:txBody>
      </p:sp>
      <p:sp>
        <p:nvSpPr>
          <p:cNvPr id="12" name="Багетная рамка 11"/>
          <p:cNvSpPr/>
          <p:nvPr/>
        </p:nvSpPr>
        <p:spPr>
          <a:xfrm>
            <a:off x="6357950" y="3500438"/>
            <a:ext cx="1571636" cy="1500198"/>
          </a:xfrm>
          <a:prstGeom prst="bevel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 о бюджете  на 1 год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5286388"/>
            <a:ext cx="2571768" cy="114300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 целях повышения точности расчетов в рамках изменений макроэкономических условий</a:t>
            </a:r>
            <a:endParaRPr lang="ru-RU" sz="1400" dirty="0"/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5143504" y="3214686"/>
            <a:ext cx="1357322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>
            <a:off x="7929586" y="3786190"/>
            <a:ext cx="500066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929454" y="5000636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иугольник 16"/>
          <p:cNvSpPr/>
          <p:nvPr/>
        </p:nvSpPr>
        <p:spPr>
          <a:xfrm>
            <a:off x="500034" y="3929066"/>
            <a:ext cx="1857388" cy="1285884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Несмотря на однолетний бюджет</a:t>
            </a:r>
            <a:endParaRPr lang="ru-RU" dirty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2357422" y="3714752"/>
            <a:ext cx="3571900" cy="2571768"/>
          </a:xfrm>
          <a:prstGeom prst="round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-Прогноз социально –экономического развития Ростовской области на 3-х-летний период</a:t>
            </a:r>
          </a:p>
          <a:p>
            <a:pPr algn="ctr"/>
            <a:r>
              <a:rPr lang="ru-RU" sz="1600" dirty="0" smtClean="0"/>
              <a:t>- Основные  направления бюджетной политики и основные направления налоговой политики Семичанского сельского поселения 2016-2018 годы</a:t>
            </a:r>
          </a:p>
          <a:p>
            <a:pPr algn="ctr"/>
            <a:r>
              <a:rPr lang="ru-RU" sz="1600" dirty="0" smtClean="0"/>
              <a:t>- Документы стратегического планирования –на долгосрочный период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Проект Бюджета на 2016 год содержит приоритетные пути реализации основных задач:</a:t>
            </a:r>
            <a:endParaRPr lang="ru-RU" sz="2000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071546"/>
            <a:ext cx="1473855" cy="1000132"/>
          </a:xfrm>
          <a:prstGeom prst="ellipse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285992"/>
            <a:ext cx="1300944" cy="742280"/>
          </a:xfrm>
          <a:prstGeom prst="ellipse">
            <a:avLst/>
          </a:prstGeom>
        </p:spPr>
      </p:pic>
      <p:pic>
        <p:nvPicPr>
          <p:cNvPr id="6" name="Рисунок 5" descr="482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3286124"/>
            <a:ext cx="1333483" cy="1000112"/>
          </a:xfrm>
          <a:prstGeom prst="ellipse">
            <a:avLst/>
          </a:prstGeo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4572008"/>
            <a:ext cx="1289634" cy="833437"/>
          </a:xfrm>
          <a:prstGeom prst="ellipse">
            <a:avLst/>
          </a:prstGeom>
        </p:spPr>
      </p:pic>
      <p:pic>
        <p:nvPicPr>
          <p:cNvPr id="9" name="Рисунок 8" descr="i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5715016"/>
            <a:ext cx="1471613" cy="1002174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1604" y="1071546"/>
            <a:ext cx="7286676" cy="1000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Повышение эффективности и результативности имеющихся инструментов программно –целевого управления и </a:t>
            </a:r>
            <a:r>
              <a:rPr lang="ru-RU" i="1" dirty="0" err="1" smtClean="0"/>
              <a:t>бюджетирования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2285992"/>
            <a:ext cx="728667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Создание условий для повышения качества предоставляемых муниципальных услуг</a:t>
            </a:r>
            <a:endParaRPr lang="ru-RU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3357562"/>
            <a:ext cx="7215238" cy="10715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Повышение эффективности процедур проведения муниципальных закупок </a:t>
            </a:r>
            <a:endParaRPr lang="ru-RU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4500570"/>
            <a:ext cx="7215238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Совершенствование процедур предварительного и последующего контроля .в том числе уточнение порядка и содержания мер принуждения к нарушениям в финансово-бюджетной сфере </a:t>
            </a:r>
            <a:endParaRPr lang="ru-RU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5643578"/>
            <a:ext cx="7286676" cy="9286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Обеспечение открытости бюджетного процесса перед гражданами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3261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7030A0"/>
                </a:solidFill>
              </a:rPr>
              <a:t>Основные параметры местного бюджета на 2016 год</a:t>
            </a:r>
            <a:endParaRPr lang="ru-RU" sz="2800" i="1" dirty="0">
              <a:solidFill>
                <a:srgbClr val="7030A0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73725" y="1090670"/>
          <a:ext cx="4120309" cy="705079"/>
        </p:xfrm>
        <a:graphic>
          <a:graphicData uri="http://schemas.openxmlformats.org/drawingml/2006/table">
            <a:tbl>
              <a:tblPr/>
              <a:tblGrid>
                <a:gridCol w="4120309"/>
              </a:tblGrid>
              <a:tr h="7050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бюджета </a:t>
                      </a:r>
                    </a:p>
                    <a:p>
                      <a:pPr algn="ctr"/>
                      <a:r>
                        <a:rPr lang="ru-RU" dirty="0" smtClean="0"/>
                        <a:t>6428,2 </a:t>
                      </a:r>
                      <a:r>
                        <a:rPr lang="ru-RU" dirty="0" err="1" smtClean="0"/>
                        <a:t>тыс.руб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704202" y="1112704"/>
          <a:ext cx="4087258" cy="694062"/>
        </p:xfrm>
        <a:graphic>
          <a:graphicData uri="http://schemas.openxmlformats.org/drawingml/2006/table">
            <a:tbl>
              <a:tblPr/>
              <a:tblGrid>
                <a:gridCol w="4087258"/>
              </a:tblGrid>
              <a:tr h="6940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бюджета</a:t>
                      </a:r>
                    </a:p>
                    <a:p>
                      <a:pPr algn="ctr"/>
                      <a:r>
                        <a:rPr lang="ru-RU" dirty="0" smtClean="0"/>
                        <a:t> 6428,2 тыс. </a:t>
                      </a:r>
                      <a:r>
                        <a:rPr lang="ru-RU" dirty="0" err="1" smtClean="0"/>
                        <a:t>руб</a:t>
                      </a:r>
                      <a:endParaRPr lang="ru-RU" sz="10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9935374"/>
              </p:ext>
            </p:extLst>
          </p:nvPr>
        </p:nvGraphicFramePr>
        <p:xfrm>
          <a:off x="500034" y="1857362"/>
          <a:ext cx="3714776" cy="478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</a:tblGrid>
              <a:tr h="797725">
                <a:tc>
                  <a:txBody>
                    <a:bodyPr/>
                    <a:lstStyle/>
                    <a:p>
                      <a:r>
                        <a:rPr lang="ru-RU" dirty="0" smtClean="0"/>
                        <a:t>Земельный налог  1473,6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</a:t>
                      </a:r>
                      <a:r>
                        <a:rPr lang="ru-RU" baseline="0" dirty="0" smtClean="0"/>
                        <a:t> на доходы физических лиц 500,7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</a:t>
                      </a:r>
                      <a:r>
                        <a:rPr lang="ru-RU" baseline="0" dirty="0" smtClean="0"/>
                        <a:t> имущество физических лиц 61,5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dirty="0" smtClean="0"/>
                        <a:t>Акцизы</a:t>
                      </a:r>
                      <a:r>
                        <a:rPr lang="ru-RU" baseline="0" dirty="0" smtClean="0"/>
                        <a:t> 364,3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Финансовая</a:t>
                      </a:r>
                      <a:r>
                        <a:rPr lang="ru-RU" baseline="0" dirty="0" smtClean="0"/>
                        <a:t> помощь из областного  бюджета  3561,0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доходы  467,1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02285202"/>
              </p:ext>
            </p:extLst>
          </p:nvPr>
        </p:nvGraphicFramePr>
        <p:xfrm>
          <a:off x="5214942" y="1857362"/>
          <a:ext cx="3643338" cy="4857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</a:tblGrid>
              <a:tr h="809631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Общественные вопросы 3264,4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 1117,2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Жилищно</a:t>
                      </a:r>
                      <a:r>
                        <a:rPr lang="ru-RU" dirty="0" smtClean="0"/>
                        <a:t> –коммунальное  хозяйство  1579,2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Дорожный фонд 364,3</a:t>
                      </a:r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 69,9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33,2</a:t>
                      </a:r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i="1" dirty="0" smtClean="0">
                <a:latin typeface="+mn-lt"/>
              </a:rPr>
              <a:t>Динамика доходов местного бюджета Семичанского сельского поселения </a:t>
            </a:r>
            <a:endParaRPr lang="ru-RU" sz="3200" i="1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9048983"/>
              </p:ext>
            </p:extLst>
          </p:nvPr>
        </p:nvGraphicFramePr>
        <p:xfrm>
          <a:off x="457200" y="1428750"/>
          <a:ext cx="8229600" cy="502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Содержимое 17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6116" y="0"/>
            <a:ext cx="5572163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71472" y="357166"/>
            <a:ext cx="6072230" cy="92869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Доходы бюджета, </a:t>
            </a:r>
          </a:p>
          <a:p>
            <a:pPr algn="ctr"/>
            <a:r>
              <a:rPr lang="ru-RU" i="1" dirty="0" smtClean="0"/>
              <a:t>поступающие в бюджет денежные средства</a:t>
            </a:r>
            <a:endParaRPr lang="ru-RU" i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177833" y="2463793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00100" y="192880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00100" y="271462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00100" y="3643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28728" y="1714488"/>
            <a:ext cx="4786346" cy="50006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2500306"/>
            <a:ext cx="4929222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3357562"/>
            <a:ext cx="4786346" cy="357190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3857628"/>
            <a:ext cx="5072098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Среднедушевой бюджетный доход на жителя Семичанского сельского поселения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0" y="5143512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6548,9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85984" y="5643578"/>
            <a:ext cx="164307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6259,2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28596" y="61436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786050" y="6500834"/>
            <a:ext cx="6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pic>
        <p:nvPicPr>
          <p:cNvPr id="24" name="Рисунок 23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>Основные направления налоговой политики Семичанского сельского поселения </a:t>
            </a:r>
            <a:endParaRPr lang="ru-RU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9215677"/>
              </p:ext>
            </p:extLst>
          </p:nvPr>
        </p:nvGraphicFramePr>
        <p:xfrm>
          <a:off x="428625" y="1428750"/>
          <a:ext cx="82296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sz="3100" dirty="0" smtClean="0"/>
              <a:t>Налоговые</a:t>
            </a:r>
            <a:r>
              <a:rPr lang="ru-RU" dirty="0" smtClean="0"/>
              <a:t> </a:t>
            </a:r>
            <a:r>
              <a:rPr lang="ru-RU" sz="3100" dirty="0" smtClean="0"/>
              <a:t>и неналоговые доходы местного бюджета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82921540"/>
              </p:ext>
            </p:extLst>
          </p:nvPr>
        </p:nvGraphicFramePr>
        <p:xfrm>
          <a:off x="457200" y="2143115"/>
          <a:ext cx="8229600" cy="4311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768" y="192880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830</Words>
  <Application>Microsoft Office PowerPoint</Application>
  <PresentationFormat>Экран (4:3)</PresentationFormat>
  <Paragraphs>142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  Проект бюджета Семичанского сельского поселения Дубовского района 2016г.</vt:lpstr>
      <vt:lpstr>Слайд 2</vt:lpstr>
      <vt:lpstr>Слайд 3</vt:lpstr>
      <vt:lpstr>Проект Бюджета на 2016 год содержит приоритетные пути реализации основных задач:</vt:lpstr>
      <vt:lpstr>Основные параметры местного бюджета на 2016 год</vt:lpstr>
      <vt:lpstr>Динамика доходов местного бюджета Семичанского сельского поселения </vt:lpstr>
      <vt:lpstr>Слайд 7</vt:lpstr>
      <vt:lpstr>Основные направления налоговой политики Семичанского сельского поселения </vt:lpstr>
      <vt:lpstr>Налоговые и неналоговые доходы местного бюджета</vt:lpstr>
      <vt:lpstr>Структура налоговых и неналоговых доходов местного бюджета  2016 году</vt:lpstr>
      <vt:lpstr>Динамика поступлений налога на доходы физических лиц в местный бюджет </vt:lpstr>
      <vt:lpstr>Динамика поступлений в местный бюджет акцизов по подакцизным товарам(продукции),производимых на территории РФ</vt:lpstr>
      <vt:lpstr>Динамика поступлений имущественных налогов в местный бюджет                                         тыс.рублей</vt:lpstr>
      <vt:lpstr>Доля муниципальных программ в общем объеме расходов , запланированных на реализацию муниципальных программ Семичанского сельского поселения в 2016 году</vt:lpstr>
      <vt:lpstr>Структура муниципальных программ Семичанского сельского поселения на 2016 год</vt:lpstr>
      <vt:lpstr>Расходы местного бюджета ,формируемые в рамках муниципальных программ и непрограммные расходы</vt:lpstr>
      <vt:lpstr>Раздел «Общегосударственные вопросы»</vt:lpstr>
      <vt:lpstr>Культура ,кинематография </vt:lpstr>
      <vt:lpstr>Динамика расходов местного бюджета на культуру ,кинематографию</vt:lpstr>
      <vt:lpstr>Финансирование мероприятий по развитию жилищно-коммунальной инфраструктуры в 2016 году</vt:lpstr>
      <vt:lpstr>Дорожное хозяйство </vt:lpstr>
      <vt:lpstr>Дорожный фонд Семичанского сельского поселения </vt:lpstr>
      <vt:lpstr>Структура Безвозмездных поступлений (в сопоставимых условиях) в 2015-2016 годах </vt:lpstr>
      <vt:lpstr>Объем безвозмездных поступлений в 2016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Проект бюджета Барабанщиковскго сельского поселения 2016г.</dc:title>
  <dc:creator>1</dc:creator>
  <cp:lastModifiedBy>1</cp:lastModifiedBy>
  <cp:revision>74</cp:revision>
  <dcterms:created xsi:type="dcterms:W3CDTF">2015-12-04T10:25:22Z</dcterms:created>
  <dcterms:modified xsi:type="dcterms:W3CDTF">2015-12-11T05:41:22Z</dcterms:modified>
</cp:coreProperties>
</file>