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Default Extension="doc" ContentType="application/msword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3" r:id="rId1"/>
  </p:sldMasterIdLst>
  <p:notesMasterIdLst>
    <p:notesMasterId r:id="rId19"/>
  </p:notesMasterIdLst>
  <p:handoutMasterIdLst>
    <p:handoutMasterId r:id="rId20"/>
  </p:handoutMasterIdLst>
  <p:sldIdLst>
    <p:sldId id="434" r:id="rId2"/>
    <p:sldId id="458" r:id="rId3"/>
    <p:sldId id="442" r:id="rId4"/>
    <p:sldId id="410" r:id="rId5"/>
    <p:sldId id="409" r:id="rId6"/>
    <p:sldId id="457" r:id="rId7"/>
    <p:sldId id="403" r:id="rId8"/>
    <p:sldId id="444" r:id="rId9"/>
    <p:sldId id="445" r:id="rId10"/>
    <p:sldId id="412" r:id="rId11"/>
    <p:sldId id="446" r:id="rId12"/>
    <p:sldId id="401" r:id="rId13"/>
    <p:sldId id="447" r:id="rId14"/>
    <p:sldId id="417" r:id="rId15"/>
    <p:sldId id="456" r:id="rId16"/>
    <p:sldId id="449" r:id="rId17"/>
    <p:sldId id="400" r:id="rId18"/>
  </p:sldIdLst>
  <p:sldSz cx="10440988" cy="7561263"/>
  <p:notesSz cx="9931400" cy="67976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4025" indent="3175"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1225" indent="3175"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68425" indent="3175"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5625" indent="3175"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3">
          <p15:clr>
            <a:srgbClr val="A4A3A4"/>
          </p15:clr>
        </p15:guide>
        <p15:guide id="2" pos="32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0066FF"/>
    <a:srgbClr val="FF00FF"/>
    <a:srgbClr val="FF6600"/>
    <a:srgbClr val="FF99FF"/>
    <a:srgbClr val="FFFFCC"/>
    <a:srgbClr val="FFFF00"/>
    <a:srgbClr val="FFE8D9"/>
    <a:srgbClr val="FDEDF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19" autoAdjust="0"/>
    <p:restoredTop sz="99848" autoAdjust="0"/>
  </p:normalViewPr>
  <p:slideViewPr>
    <p:cSldViewPr>
      <p:cViewPr varScale="1">
        <p:scale>
          <a:sx n="98" d="100"/>
          <a:sy n="98" d="100"/>
        </p:scale>
        <p:origin x="-198" y="-84"/>
      </p:cViewPr>
      <p:guideLst>
        <p:guide orient="horz" pos="2383"/>
        <p:guide pos="32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.xlsx"/><Relationship Id="rId1" Type="http://schemas.openxmlformats.org/officeDocument/2006/relationships/image" Target="../media/image1.jpeg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Office_Excel8.xlsx"/><Relationship Id="rId1" Type="http://schemas.openxmlformats.org/officeDocument/2006/relationships/image" Target="../media/image4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2.0794123766188027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6 </a:t>
                    </a:r>
                    <a:r>
                      <a:rPr lang="ru-RU" dirty="0" smtClean="0"/>
                      <a:t>840,9</a:t>
                    </a:r>
                    <a:endParaRPr lang="en-US" dirty="0"/>
                  </a:p>
                </c:rich>
              </c:tx>
              <c:spPr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3566673601679796E-2"/>
                  <c:y val="1.319260117374675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6 </a:t>
                    </a:r>
                    <a:r>
                      <a:rPr lang="ru-RU" dirty="0" smtClean="0"/>
                      <a:t>001,2</a:t>
                    </a:r>
                    <a:endParaRPr lang="en-US" dirty="0"/>
                  </a:p>
                </c:rich>
              </c:tx>
              <c:spPr/>
              <c:showVal val="1"/>
            </c:dLbl>
            <c:delete val="1"/>
            <c:spPr>
              <a:noFill/>
              <a:ln>
                <a:noFill/>
              </a:ln>
              <a:effectLst/>
            </c:sp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6840.9</c:v>
                </c:pt>
                <c:pt idx="1">
                  <c:v>6001.2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0"/>
              <c:layout>
                <c:manualLayout>
                  <c:x val="2.2180398683934142E-2"/>
                  <c:y val="-1.055408093899741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3 </a:t>
                    </a:r>
                    <a:r>
                      <a:rPr lang="ru-RU" dirty="0" smtClean="0"/>
                      <a:t>655,2</a:t>
                    </a:r>
                    <a:endParaRPr lang="en-US" dirty="0"/>
                  </a:p>
                </c:rich>
              </c:tx>
              <c:spPr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9111773272663431E-2"/>
                  <c:y val="-5.27704046949873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4 351,0</a:t>
                    </a:r>
                    <a:endParaRPr lang="en-US" dirty="0"/>
                  </a:p>
                </c:rich>
              </c:tx>
              <c:spPr/>
            </c:dLbl>
            <c:spPr>
              <a:noFill/>
              <a:ln w="19890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3655.2</c:v>
                </c:pt>
                <c:pt idx="1">
                  <c:v>4351</c:v>
                </c:pt>
              </c:numCache>
            </c:numRef>
          </c:val>
        </c:ser>
        <c:shape val="cylinder"/>
        <c:axId val="117032448"/>
        <c:axId val="117033984"/>
        <c:axId val="0"/>
      </c:bar3DChart>
      <c:catAx>
        <c:axId val="1170324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117033984"/>
        <c:crosses val="autoZero"/>
        <c:auto val="1"/>
        <c:lblAlgn val="ctr"/>
        <c:lblOffset val="100"/>
      </c:catAx>
      <c:valAx>
        <c:axId val="117033984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117032448"/>
        <c:crosses val="autoZero"/>
        <c:crossBetween val="between"/>
      </c:valAx>
      <c:spPr>
        <a:noFill/>
        <a:ln w="25383">
          <a:noFill/>
        </a:ln>
      </c:spPr>
    </c:plotArea>
    <c:legend>
      <c:legendPos val="r"/>
      <c:layout>
        <c:manualLayout>
          <c:xMode val="edge"/>
          <c:yMode val="edge"/>
          <c:x val="0.70679375604365313"/>
          <c:y val="0.26887413169739338"/>
          <c:w val="0.29320631040995448"/>
          <c:h val="0.20506881052211148"/>
        </c:manualLayout>
      </c:layout>
      <c:txPr>
        <a:bodyPr/>
        <a:lstStyle/>
        <a:p>
          <a:pPr>
            <a:defRPr b="1" i="1" baseline="0"/>
          </a:pPr>
          <a:endParaRPr lang="ru-RU"/>
        </a:p>
      </c:txPr>
    </c:legend>
    <c:plotVisOnly val="1"/>
    <c:dispBlanksAs val="gap"/>
  </c:chart>
  <c:txPr>
    <a:bodyPr/>
    <a:lstStyle/>
    <a:p>
      <a:pPr>
        <a:defRPr sz="1404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002744485755257"/>
          <c:y val="1.9352590986667532E-2"/>
          <c:w val="0.88997255514244678"/>
          <c:h val="0.77417467826440955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7.3755901767628635E-3"/>
                  <c:y val="-0.2984076785047126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 </a:t>
                    </a:r>
                    <a:r>
                      <a:rPr lang="ru-RU" dirty="0" smtClean="0"/>
                      <a:t>655,2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771779223777611E-2"/>
                  <c:y val="-0.36673254405456035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0947239334666401E-2"/>
                  <c:y val="-0.35304849390327298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4152,1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8245398891110747E-2"/>
                  <c:y val="-0.32568039360069501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4 351,0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Отчет 2022</c:v>
                </c:pt>
                <c:pt idx="1">
                  <c:v>Первоначальный
план 2023</c:v>
                </c:pt>
                <c:pt idx="2">
                  <c:v>Уточненный 
план 2023</c:v>
                </c:pt>
                <c:pt idx="3">
                  <c:v>Отчет 2023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3655.2</c:v>
                </c:pt>
                <c:pt idx="1">
                  <c:v>3679.5</c:v>
                </c:pt>
                <c:pt idx="2">
                  <c:v>4152.1000000000004</c:v>
                </c:pt>
                <c:pt idx="3">
                  <c:v>4351</c:v>
                </c:pt>
              </c:numCache>
            </c:numRef>
          </c:val>
        </c:ser>
        <c:shape val="cylinder"/>
        <c:axId val="117290880"/>
        <c:axId val="117379072"/>
        <c:axId val="0"/>
      </c:bar3DChart>
      <c:catAx>
        <c:axId val="1172908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379072"/>
        <c:crosses val="autoZero"/>
        <c:auto val="1"/>
        <c:lblAlgn val="ctr"/>
        <c:lblOffset val="100"/>
      </c:catAx>
      <c:valAx>
        <c:axId val="1173790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290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706">
                <a:latin typeface="Times New Roman" pitchFamily="18" charset="0"/>
                <a:cs typeface="Times New Roman" pitchFamily="18" charset="0"/>
              </a:defRPr>
            </a:pPr>
            <a:r>
              <a:rPr lang="ru-RU" sz="1706" b="0" i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4 351,0 </a:t>
            </a:r>
            <a:r>
              <a:rPr lang="ru-RU" sz="1706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1706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рублей</a:t>
            </a:r>
          </a:p>
        </c:rich>
      </c:tx>
      <c:layout>
        <c:manualLayout>
          <c:xMode val="edge"/>
          <c:yMode val="edge"/>
          <c:x val="0.39324619860493132"/>
          <c:y val="2.0654096943016648E-2"/>
        </c:manualLayout>
      </c:layout>
    </c:title>
    <c:view3D>
      <c:rotX val="30"/>
      <c:perspective val="0"/>
    </c:view3D>
    <c:plotArea>
      <c:layout>
        <c:manualLayout>
          <c:layoutTarget val="inner"/>
          <c:xMode val="edge"/>
          <c:yMode val="edge"/>
          <c:x val="2.9184550342487457E-3"/>
          <c:y val="0.10209666732098298"/>
          <c:w val="0.5934241692887755"/>
          <c:h val="0.816534651549207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8"/>
          <c:dPt>
            <c:idx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1"/>
            <c:spPr>
              <a:solidFill>
                <a:srgbClr val="0000FF"/>
              </a:solidFill>
            </c:spPr>
          </c:dPt>
          <c:dPt>
            <c:idx val="2"/>
            <c:spPr>
              <a:solidFill>
                <a:srgbClr val="CC0066"/>
              </a:solidFill>
            </c:spPr>
          </c:dPt>
          <c:dPt>
            <c:idx val="3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5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6"/>
            <c:spPr>
              <a:solidFill>
                <a:srgbClr val="FF0000"/>
              </a:solidFill>
            </c:spPr>
          </c:dPt>
          <c:dPt>
            <c:idx val="7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Lbls>
            <c:dLbl>
              <c:idx val="0"/>
              <c:layout>
                <c:manualLayout>
                  <c:x val="6.3013342082239715E-2"/>
                  <c:y val="-4.1370856145839602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2996500726454017E-2"/>
                  <c:y val="-7.4984955345252943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786254191688901E-2"/>
                  <c:y val="-9.4675804969667418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6823284675181141E-2"/>
                  <c:y val="8.6985659425879394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1207752060009835"/>
                  <c:y val="0.10411177556416309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0712292613034119"/>
                  <c:y val="-2.9450107501315749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5193587424491898E-2"/>
                  <c:y val="-5.4079383663875123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7125360151341828E-3"/>
                  <c:y val="-5.7660317999410134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496419839846292E-2"/>
                  <c:y val="-9.4607595162977079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7.105457217783849E-3"/>
                  <c:y val="-3.408170743696768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4.0093884630255323E-2"/>
                  <c:y val="-9.232340155727152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037">
                <a:noFill/>
              </a:ln>
            </c:spPr>
            <c:txPr>
              <a:bodyPr/>
              <a:lstStyle/>
              <a:p>
                <a:pPr>
                  <a:defRPr sz="1412" b="1" i="1"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НДФЛ-478,0</c:v>
                </c:pt>
                <c:pt idx="1">
                  <c:v>Налог на имущество физических лиц -114,4</c:v>
                </c:pt>
                <c:pt idx="2">
                  <c:v>Земельный налог с организаций - 524,1</c:v>
                </c:pt>
                <c:pt idx="3">
                  <c:v>Земельный налог с физ лиц -1049,2</c:v>
                </c:pt>
                <c:pt idx="4">
                  <c:v>Государственная пошлина-2,0</c:v>
                </c:pt>
                <c:pt idx="5">
                  <c:v>Доходы от аренды земли - 824,4</c:v>
                </c:pt>
                <c:pt idx="6">
                  <c:v>Доходы от аренды имущества -406,9</c:v>
                </c:pt>
                <c:pt idx="7">
                  <c:v>Доходы от компенсации затрат государства-58,7</c:v>
                </c:pt>
                <c:pt idx="8">
                  <c:v>Штрафы, санкции - 4,0</c:v>
                </c:pt>
                <c:pt idx="9">
                  <c:v>Продажа зем участков - 154,1</c:v>
                </c:pt>
                <c:pt idx="10">
                  <c:v>Единый сельхозналог - 735,2</c:v>
                </c:pt>
              </c:strCache>
            </c:strRef>
          </c:cat>
          <c:val>
            <c:numRef>
              <c:f>Лист1!$B$2:$B$12</c:f>
              <c:numCache>
                <c:formatCode>0.00%</c:formatCode>
                <c:ptCount val="11"/>
                <c:pt idx="0">
                  <c:v>0.11</c:v>
                </c:pt>
                <c:pt idx="1">
                  <c:v>2.5999999999999999E-2</c:v>
                </c:pt>
                <c:pt idx="2">
                  <c:v>0.12</c:v>
                </c:pt>
                <c:pt idx="3">
                  <c:v>0.24099999999999999</c:v>
                </c:pt>
                <c:pt idx="4">
                  <c:v>1E-3</c:v>
                </c:pt>
                <c:pt idx="5">
                  <c:v>0.19</c:v>
                </c:pt>
                <c:pt idx="6">
                  <c:v>9.2999999999999999E-2</c:v>
                </c:pt>
                <c:pt idx="7">
                  <c:v>1.4E-2</c:v>
                </c:pt>
                <c:pt idx="8">
                  <c:v>1E-3</c:v>
                </c:pt>
                <c:pt idx="9">
                  <c:v>3.5000000000000003E-2</c:v>
                </c:pt>
                <c:pt idx="10">
                  <c:v>0.16900000000000001</c:v>
                </c:pt>
              </c:numCache>
            </c:numRef>
          </c:val>
        </c:ser>
      </c:pie3DChart>
      <c:spPr>
        <a:noFill/>
        <a:ln w="25037">
          <a:noFill/>
        </a:ln>
      </c:spPr>
    </c:plotArea>
    <c:legend>
      <c:legendPos val="r"/>
      <c:layout>
        <c:manualLayout>
          <c:xMode val="edge"/>
          <c:yMode val="edge"/>
          <c:x val="0.63822524672311975"/>
          <c:y val="8.412323841543555E-2"/>
          <c:w val="0.3535836051537849"/>
          <c:h val="0.91587676158456444"/>
        </c:manualLayout>
      </c:layout>
      <c:txPr>
        <a:bodyPr/>
        <a:lstStyle/>
        <a:p>
          <a:pPr>
            <a:defRPr sz="121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706"/>
      </a:pPr>
      <a:endParaRPr lang="ru-RU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5564891727127"/>
          <c:y val="1.9067660109794854E-2"/>
        </c:manualLayout>
      </c:layout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4.0748898678414046E-2"/>
          <c:y val="0.12215320910973086"/>
          <c:w val="0.93281938325991187"/>
          <c:h val="0.7598343685300207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dLbls>
            <c:dLbl>
              <c:idx val="0"/>
              <c:layout>
                <c:manualLayout>
                  <c:x val="5.9114900981377524E-3"/>
                  <c:y val="-5.643410515900543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3,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spPr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114900981377524E-3"/>
                  <c:y val="-5.3298877094616323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3,7</a:t>
                    </a:r>
                    <a:endParaRPr lang="en-US" dirty="0"/>
                  </a:p>
                </c:rich>
              </c:tx>
              <c:spPr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778725245344364E-3"/>
                  <c:y val="-5.956933322339472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4,3</a:t>
                    </a:r>
                    <a:endParaRPr lang="en-US" dirty="0"/>
                  </a:p>
                </c:rich>
              </c:tx>
              <c:spPr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021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 formatCode="0.0">
                  <c:v>3.1</c:v>
                </c:pt>
                <c:pt idx="1">
                  <c:v>3.7</c:v>
                </c:pt>
                <c:pt idx="2" formatCode="0.0">
                  <c:v>4.3</c:v>
                </c:pt>
              </c:numCache>
            </c:numRef>
          </c:val>
        </c:ser>
        <c:shape val="cylinder"/>
        <c:axId val="116217728"/>
        <c:axId val="116228096"/>
        <c:axId val="0"/>
      </c:bar3DChart>
      <c:catAx>
        <c:axId val="1162177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6228096"/>
        <c:crosses val="autoZero"/>
        <c:auto val="1"/>
        <c:lblAlgn val="ctr"/>
        <c:lblOffset val="100"/>
      </c:catAx>
      <c:valAx>
        <c:axId val="116228096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6217728"/>
        <c:crosses val="autoZero"/>
        <c:crossBetween val="between"/>
      </c:valAx>
      <c:spPr>
        <a:noFill/>
        <a:ln w="25021">
          <a:noFill/>
        </a:ln>
      </c:spPr>
    </c:plotArea>
    <c:plotVisOnly val="1"/>
    <c:dispBlanksAs val="gap"/>
  </c:chart>
  <c:txPr>
    <a:bodyPr/>
    <a:lstStyle/>
    <a:p>
      <a:pPr>
        <a:defRPr sz="1695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34890101019258"/>
          <c:y val="1.9067919829680993E-2"/>
        </c:manualLayout>
      </c:layout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5.5299539170506916E-2"/>
          <c:y val="0.12215320910973086"/>
          <c:w val="0.91705069124423966"/>
          <c:h val="0.8157349896480331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  <a:tileRect r="-100000" b="-100000"/>
            </a:gradFill>
          </c:spPr>
          <c:dLbls>
            <c:dLbl>
              <c:idx val="0"/>
              <c:layout>
                <c:manualLayout>
                  <c:x val="2.4817298228346427E-2"/>
                  <c:y val="-2.2795635588564744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3922,9</a:t>
                    </a:r>
                    <a:endParaRPr lang="en-US" dirty="0"/>
                  </a:p>
                </c:rich>
              </c:tx>
              <c:spPr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367149005765231E-2"/>
                  <c:y val="-3.171170811245425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2753617543239065E-3"/>
                  <c:y val="-3.459459066813186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052">
                <a:noFill/>
              </a:ln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>
                  <c:v>3922.9</c:v>
                </c:pt>
                <c:pt idx="1">
                  <c:v>5807.7</c:v>
                </c:pt>
                <c:pt idx="2" formatCode="General">
                  <c:v>5726.2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</c:v>
                </c:pt>
              </c:strCache>
            </c:strRef>
          </c:tx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Лист1!$C$2:$C$4</c:f>
              <c:numCache>
                <c:formatCode>0.0%</c:formatCode>
                <c:ptCount val="3"/>
              </c:numCache>
            </c:numRef>
          </c:val>
        </c:ser>
        <c:shape val="box"/>
        <c:axId val="118922240"/>
        <c:axId val="118936320"/>
        <c:axId val="0"/>
      </c:bar3DChart>
      <c:catAx>
        <c:axId val="1189222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8936320"/>
        <c:crosses val="autoZero"/>
        <c:auto val="1"/>
        <c:lblAlgn val="ctr"/>
        <c:lblOffset val="100"/>
      </c:catAx>
      <c:valAx>
        <c:axId val="118936320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8922240"/>
        <c:crosses val="autoZero"/>
        <c:crossBetween val="between"/>
      </c:valAx>
      <c:spPr>
        <a:noFill/>
        <a:ln w="25052">
          <a:noFill/>
        </a:ln>
      </c:spPr>
    </c:plotArea>
    <c:plotVisOnly val="1"/>
    <c:dispBlanksAs val="gap"/>
  </c:chart>
  <c:txPr>
    <a:bodyPr/>
    <a:lstStyle/>
    <a:p>
      <a:pPr>
        <a:defRPr sz="1825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74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sideWall>
    <c:backWall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5746102449888728E-2"/>
          <c:y val="1.5254237288135603E-2"/>
          <c:w val="0.58129175946547895"/>
          <c:h val="0.68983050847457994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Первоначальный план</c:v>
                </c:pt>
              </c:strCache>
            </c:strRef>
          </c:tx>
          <c:spPr>
            <a:gradFill rotWithShape="0">
              <a:gsLst>
                <a:gs pos="0">
                  <a:srgbClr val="00FF00"/>
                </a:gs>
                <a:gs pos="100000">
                  <a:srgbClr val="00FF00">
                    <a:gamma/>
                    <a:tint val="24314"/>
                    <a:invGamma/>
                  </a:srgbClr>
                </a:gs>
              </a:gsLst>
              <a:lin ang="5400000" scaled="1"/>
            </a:gradFill>
            <a:ln w="4837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3.8467825357621816E-3"/>
                  <c:y val="0.15912377306732994"/>
                </c:manualLayout>
              </c:layout>
              <c:tx>
                <c:rich>
                  <a:bodyPr/>
                  <a:lstStyle/>
                  <a:p>
                    <a:pPr>
                      <a:defRPr sz="2095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9 678,6</a:t>
                    </a:r>
                    <a:endParaRPr lang="en-US" dirty="0"/>
                  </a:p>
                </c:rich>
              </c:tx>
              <c:spPr>
                <a:solidFill>
                  <a:srgbClr val="CCFFCC"/>
                </a:solidFill>
                <a:ln w="38706">
                  <a:noFill/>
                </a:ln>
              </c:spP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rgbClr val="CCFFCC"/>
              </a:solidFill>
              <a:ln w="3870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96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  <c:showSerNam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#,##0.0</c:formatCode>
                <c:ptCount val="1"/>
                <c:pt idx="0">
                  <c:v>9678.6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Уточненный план</c:v>
                </c:pt>
              </c:strCache>
            </c:strRef>
          </c:tx>
          <c:spPr>
            <a:gradFill rotWithShape="0">
              <a:gsLst>
                <a:gs pos="0">
                  <a:srgbClr val="3366FF"/>
                </a:gs>
                <a:gs pos="100000">
                  <a:srgbClr val="3366FF">
                    <a:gamma/>
                    <a:tint val="46667"/>
                    <a:invGamma/>
                  </a:srgbClr>
                </a:gs>
              </a:gsLst>
              <a:lin ang="5400000" scaled="1"/>
            </a:gradFill>
            <a:ln w="4837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7.0161985902615534E-4"/>
                  <c:y val="0.22211301734862338"/>
                </c:manualLayout>
              </c:layout>
              <c:tx>
                <c:rich>
                  <a:bodyPr/>
                  <a:lstStyle/>
                  <a:p>
                    <a:pPr>
                      <a:defRPr sz="2096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11 393,5</a:t>
                    </a:r>
                    <a:endParaRPr lang="en-US" dirty="0"/>
                  </a:p>
                </c:rich>
              </c:tx>
              <c:spPr>
                <a:solidFill>
                  <a:srgbClr val="CCFFFF"/>
                </a:solidFill>
                <a:ln w="38706">
                  <a:noFill/>
                </a:ln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rgbClr val="CCFFFF"/>
              </a:solidFill>
              <a:ln w="3870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96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#,##0.0</c:formatCode>
                <c:ptCount val="1"/>
                <c:pt idx="0">
                  <c:v>11393.5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Кассовый расход </c:v>
                </c:pt>
              </c:strCache>
            </c:strRef>
          </c:tx>
          <c:spPr>
            <a:gradFill rotWithShape="0">
              <a:gsLst>
                <a:gs pos="0">
                  <a:srgbClr val="FF99CC"/>
                </a:gs>
                <a:gs pos="100000">
                  <a:srgbClr val="FF99CC">
                    <a:gamma/>
                    <a:tint val="50980"/>
                    <a:invGamma/>
                  </a:srgbClr>
                </a:gs>
              </a:gsLst>
              <a:lin ang="5400000" scaled="1"/>
            </a:gradFill>
            <a:ln w="4837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4.9651895292820462E-3"/>
                  <c:y val="0.11115376257847348"/>
                </c:manualLayout>
              </c:layout>
              <c:tx>
                <c:rich>
                  <a:bodyPr/>
                  <a:lstStyle/>
                  <a:p>
                    <a:pPr>
                      <a:defRPr sz="2096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dirty="0" smtClean="0"/>
                      <a:t>9990,1</a:t>
                    </a:r>
                    <a:endParaRPr lang="en-US" dirty="0"/>
                  </a:p>
                </c:rich>
              </c:tx>
              <c:spPr>
                <a:solidFill>
                  <a:srgbClr val="FFCC99"/>
                </a:solidFill>
                <a:ln w="38706">
                  <a:noFill/>
                </a:ln>
              </c:spPr>
            </c:dLbl>
            <c:spPr>
              <a:solidFill>
                <a:srgbClr val="FFCC99"/>
              </a:solidFill>
              <a:ln w="3870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704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Sheet1!$B$4:$B$4</c:f>
              <c:numCache>
                <c:formatCode>#,##0.0</c:formatCode>
                <c:ptCount val="1"/>
                <c:pt idx="0">
                  <c:v>9990.1</c:v>
                </c:pt>
              </c:numCache>
            </c:numRef>
          </c:val>
        </c:ser>
        <c:gapDepth val="0"/>
        <c:shape val="box"/>
        <c:axId val="119628160"/>
        <c:axId val="119629696"/>
        <c:axId val="0"/>
      </c:bar3DChart>
      <c:catAx>
        <c:axId val="119628160"/>
        <c:scaling>
          <c:orientation val="minMax"/>
        </c:scaling>
        <c:axPos val="b"/>
        <c:numFmt formatCode="General" sourceLinked="1"/>
        <c:tickLblPos val="low"/>
        <c:spPr>
          <a:ln w="483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704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19629696"/>
        <c:crosses val="autoZero"/>
        <c:auto val="1"/>
        <c:lblAlgn val="ctr"/>
        <c:lblOffset val="100"/>
        <c:tickLblSkip val="1"/>
        <c:tickMarkSkip val="1"/>
      </c:catAx>
      <c:valAx>
        <c:axId val="119629696"/>
        <c:scaling>
          <c:orientation val="minMax"/>
        </c:scaling>
        <c:axPos val="l"/>
        <c:majorGridlines>
          <c:spPr>
            <a:ln w="4837">
              <a:solidFill>
                <a:srgbClr val="000000"/>
              </a:solidFill>
              <a:prstDash val="solid"/>
            </a:ln>
          </c:spPr>
        </c:majorGridlines>
        <c:numFmt formatCode="#,##0" sourceLinked="0"/>
        <c:minorTickMark val="out"/>
        <c:tickLblPos val="nextTo"/>
        <c:spPr>
          <a:ln w="483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96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19628160"/>
        <c:crosses val="autoZero"/>
        <c:crossBetween val="between"/>
      </c:valAx>
      <c:spPr>
        <a:noFill/>
        <a:ln w="29414">
          <a:noFill/>
        </a:ln>
      </c:spPr>
    </c:plotArea>
    <c:legend>
      <c:legendPos val="r"/>
      <c:layout>
        <c:manualLayout>
          <c:xMode val="edge"/>
          <c:yMode val="edge"/>
          <c:x val="4.5546561217601894E-2"/>
          <c:y val="0.83410992548498675"/>
          <c:w val="0.65789470417117735"/>
          <c:h val="8.2945037257506682E-2"/>
        </c:manualLayout>
      </c:layout>
      <c:spPr>
        <a:solidFill>
          <a:srgbClr val="FFFFFF"/>
        </a:solidFill>
        <a:ln w="4837">
          <a:solidFill>
            <a:srgbClr val="000000"/>
          </a:solidFill>
          <a:prstDash val="solid"/>
        </a:ln>
      </c:spPr>
      <c:txPr>
        <a:bodyPr/>
        <a:lstStyle/>
        <a:p>
          <a:pPr>
            <a:defRPr sz="1958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664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 sz="1888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9 990,1 </a:t>
            </a:r>
            <a:r>
              <a:rPr lang="ru-RU" dirty="0"/>
              <a:t>тыс. рублей</a:t>
            </a:r>
          </a:p>
        </c:rich>
      </c:tx>
      <c:layout>
        <c:manualLayout>
          <c:xMode val="edge"/>
          <c:yMode val="edge"/>
          <c:x val="0.3125755147936165"/>
          <c:y val="0.87485585516001363"/>
        </c:manualLayout>
      </c:layout>
    </c:title>
    <c:view3D>
      <c:rotX val="30"/>
      <c:perspective val="50"/>
    </c:view3D>
    <c:plotArea>
      <c:layout>
        <c:manualLayout>
          <c:layoutTarget val="inner"/>
          <c:xMode val="edge"/>
          <c:yMode val="edge"/>
          <c:x val="1.404494382022471E-3"/>
          <c:y val="0.13811196946481002"/>
          <c:w val="0.74406052912110454"/>
          <c:h val="0.746768217998263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9990,1</c:v>
                </c:pt>
              </c:strCache>
            </c:strRef>
          </c:tx>
          <c:dPt>
            <c:idx val="0"/>
            <c:spPr>
              <a:solidFill>
                <a:srgbClr val="00FF00"/>
              </a:solidFill>
            </c:spPr>
          </c:dPt>
          <c:dPt>
            <c:idx val="1"/>
            <c:spPr>
              <a:solidFill>
                <a:srgbClr val="00CC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solidFill>
                <a:srgbClr val="FF99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spPr>
              <a:solidFill>
                <a:srgbClr val="660066"/>
              </a:solidFill>
            </c:spPr>
          </c:dPt>
          <c:dPt>
            <c:idx val="4"/>
            <c:spPr>
              <a:solidFill>
                <a:schemeClr val="bg1">
                  <a:lumMod val="50000"/>
                </a:schemeClr>
              </a:solidFill>
            </c:spPr>
          </c:dPt>
          <c:dPt>
            <c:idx val="5"/>
            <c:spPr>
              <a:solidFill>
                <a:srgbClr val="0000FF"/>
              </a:solidFill>
            </c:spPr>
          </c:dPt>
          <c:dPt>
            <c:idx val="6"/>
            <c:spPr>
              <a:solidFill>
                <a:schemeClr val="bg2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-1.1807407163874871E-2"/>
                  <c:y val="-0.10678988043161347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915617686729601"/>
                  <c:y val="-6.212129657829072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457865168539326"/>
                  <c:y val="-4.7658346447849081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1220227677767663"/>
                  <c:y val="0.1236995189727678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2080310537025568E-2"/>
                  <c:y val="-5.3616550808540032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2515580505969368"/>
                  <c:y val="1.9410755827915384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0638556848937827E-2"/>
                  <c:y val="7.9964483993404528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1696286384145801"/>
                  <c:y val="-2.5392302597689327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922188799433779E-2"/>
                  <c:y val="-4.0345573625726702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7.5994057873759934E-3"/>
                  <c:y val="-9.4093460833670289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.12929790485161521"/>
                  <c:y val="-9.3496974231778801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.1054059006942514"/>
                  <c:y val="-4.0373693418268124E-2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7.4486836490604433E-2"/>
                  <c:y val="8.4997249301617568E-3"/>
                </c:manualLayout>
              </c:layout>
              <c:dLblPos val="bestFit"/>
              <c:showLegendKey val="1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ln cmpd="sng"/>
            </c:spPr>
            <c:txPr>
              <a:bodyPr/>
              <a:lstStyle/>
              <a:p>
                <a:pPr>
                  <a:defRPr sz="1182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1"/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Соцполитика -193,2</c:v>
                </c:pt>
                <c:pt idx="1">
                  <c:v>Национальная оборона - 130,1</c:v>
                </c:pt>
                <c:pt idx="2">
                  <c:v>Культура, кинематография - 1265,0</c:v>
                </c:pt>
                <c:pt idx="3">
                  <c:v>Нацэкономика - 144,7</c:v>
                </c:pt>
                <c:pt idx="4">
                  <c:v>ЖКХ - 700,5</c:v>
                </c:pt>
                <c:pt idx="5">
                  <c:v>Общегосударственные вопросы - 7511,5</c:v>
                </c:pt>
                <c:pt idx="6">
                  <c:v>Нацбезопасность -29,1</c:v>
                </c:pt>
                <c:pt idx="7">
                  <c:v>Образование - 16,0</c:v>
                </c:pt>
                <c:pt idx="8">
                  <c:v>Физическая культура и спорт-0,0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1.9339145754296752E-2</c:v>
                </c:pt>
                <c:pt idx="1">
                  <c:v>1.3022892663737099E-2</c:v>
                </c:pt>
                <c:pt idx="2">
                  <c:v>0.12662535910551445</c:v>
                </c:pt>
                <c:pt idx="3">
                  <c:v>1.4484339496101138E-2</c:v>
                </c:pt>
                <c:pt idx="4">
                  <c:v>7.0119418224041802E-2</c:v>
                </c:pt>
                <c:pt idx="5">
                  <c:v>0.75189437543167736</c:v>
                </c:pt>
                <c:pt idx="6">
                  <c:v>2.9128837549173684E-3</c:v>
                </c:pt>
                <c:pt idx="7">
                  <c:v>1.6015855697140168E-3</c:v>
                </c:pt>
                <c:pt idx="8">
                  <c:v>0</c:v>
                </c:pt>
              </c:numCache>
            </c:numRef>
          </c:val>
        </c:ser>
      </c:pie3DChart>
      <c:spPr>
        <a:noFill/>
        <a:ln w="25049">
          <a:noFill/>
        </a:ln>
      </c:spPr>
    </c:plotArea>
    <c:legend>
      <c:legendPos val="r"/>
      <c:layout>
        <c:manualLayout>
          <c:xMode val="edge"/>
          <c:yMode val="edge"/>
          <c:x val="0.7180154604972131"/>
          <c:y val="3.153426658974564E-2"/>
          <c:w val="0.28198453950278707"/>
          <c:h val="0.96846573341025444"/>
        </c:manualLayout>
      </c:layout>
      <c:txPr>
        <a:bodyPr/>
        <a:lstStyle/>
        <a:p>
          <a:pPr>
            <a:defRPr sz="1467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88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5552135735936"/>
          <c:y val="1.906777939141904E-2"/>
        </c:manualLayout>
      </c:layout>
    </c:title>
    <c:view3D>
      <c:depthPercent val="100"/>
      <c:rAngAx val="1"/>
    </c:view3D>
    <c:floor>
      <c:spPr>
        <a:blipFill>
          <a:blip xmlns:r="http://schemas.openxmlformats.org/officeDocument/2006/relationships" r:embed="rId1"/>
          <a:tile tx="0" ty="0" sx="100000" sy="100000" flip="none" algn="tl"/>
        </a:blipFill>
      </c:spPr>
    </c:floor>
    <c:backWall>
      <c:spPr>
        <a:blipFill>
          <a:blip xmlns:r="http://schemas.openxmlformats.org/officeDocument/2006/relationships" r:embed="rId1"/>
          <a:tile tx="0" ty="0" sx="100000" sy="100000" flip="none" algn="tl"/>
        </a:blipFill>
      </c:spPr>
    </c:backWall>
    <c:plotArea>
      <c:layout>
        <c:manualLayout>
          <c:layoutTarget val="inner"/>
          <c:xMode val="edge"/>
          <c:yMode val="edge"/>
          <c:x val="0.10243704639650489"/>
          <c:y val="0.11719005848638891"/>
          <c:w val="0.89317180616740421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1.3546914131829299E-2"/>
                  <c:y val="-4.5630377765026105E-2"/>
                </c:manualLayout>
              </c:layout>
              <c:tx>
                <c:rich>
                  <a:bodyPr/>
                  <a:lstStyle/>
                  <a:p>
                    <a:pPr>
                      <a:defRPr sz="1382" b="1"/>
                    </a:pPr>
                    <a:r>
                      <a:rPr lang="ru-RU" dirty="0" smtClean="0">
                        <a:solidFill>
                          <a:srgbClr val="FF00FF"/>
                        </a:solidFill>
                      </a:rPr>
                      <a:t>1 </a:t>
                    </a:r>
                    <a:r>
                      <a:rPr lang="ru-RU" dirty="0" smtClean="0">
                        <a:solidFill>
                          <a:srgbClr val="FF00FF"/>
                        </a:solidFill>
                      </a:rPr>
                      <a:t>143,7</a:t>
                    </a:r>
                    <a:endParaRPr lang="en-US" dirty="0">
                      <a:solidFill>
                        <a:srgbClr val="FF00FF"/>
                      </a:solidFill>
                    </a:endParaRPr>
                  </a:p>
                </c:rich>
              </c:tx>
              <c:spPr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345333590198675E-2"/>
                  <c:y val="7.9237000309793845E-2"/>
                </c:manualLayout>
              </c:layout>
              <c:tx>
                <c:rich>
                  <a:bodyPr/>
                  <a:lstStyle/>
                  <a:p>
                    <a:pPr>
                      <a:defRPr sz="1382" b="1"/>
                    </a:pPr>
                    <a:r>
                      <a:rPr lang="ru-RU" dirty="0" smtClean="0">
                        <a:solidFill>
                          <a:srgbClr val="FF00FF"/>
                        </a:solidFill>
                      </a:rPr>
                      <a:t>1</a:t>
                    </a:r>
                    <a:r>
                      <a:rPr lang="ru-RU" baseline="0" dirty="0" smtClean="0">
                        <a:solidFill>
                          <a:srgbClr val="FF00FF"/>
                        </a:solidFill>
                      </a:rPr>
                      <a:t> </a:t>
                    </a:r>
                    <a:r>
                      <a:rPr lang="ru-RU" baseline="0" dirty="0" smtClean="0">
                        <a:solidFill>
                          <a:srgbClr val="FF00FF"/>
                        </a:solidFill>
                      </a:rPr>
                      <a:t>260,0</a:t>
                    </a:r>
                    <a:endParaRPr lang="en-US" dirty="0">
                      <a:solidFill>
                        <a:srgbClr val="FF00FF"/>
                      </a:solidFill>
                    </a:endParaRPr>
                  </a:p>
                </c:rich>
              </c:tx>
              <c:spPr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129">
                <a:noFill/>
              </a:ln>
            </c:spPr>
            <c:txPr>
              <a:bodyPr/>
              <a:lstStyle/>
              <a:p>
                <a:pPr>
                  <a:defRPr sz="1382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1143.7</c:v>
                </c:pt>
                <c:pt idx="1">
                  <c:v>1260</c:v>
                </c:pt>
              </c:numCache>
            </c:numRef>
          </c:val>
        </c:ser>
        <c:shape val="box"/>
        <c:axId val="78931072"/>
        <c:axId val="120366976"/>
        <c:axId val="0"/>
      </c:bar3DChart>
      <c:catAx>
        <c:axId val="789310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84" b="1"/>
            </a:pPr>
            <a:endParaRPr lang="ru-RU"/>
          </a:p>
        </c:txPr>
        <c:crossAx val="120366976"/>
        <c:crosses val="autoZero"/>
        <c:auto val="1"/>
        <c:lblAlgn val="ctr"/>
        <c:lblOffset val="100"/>
      </c:catAx>
      <c:valAx>
        <c:axId val="12036697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84" b="1"/>
            </a:pPr>
            <a:endParaRPr lang="ru-RU"/>
          </a:p>
        </c:txPr>
        <c:crossAx val="78931072"/>
        <c:crosses val="autoZero"/>
        <c:crossBetween val="between"/>
      </c:valAx>
      <c:spPr>
        <a:noFill/>
        <a:ln w="25129">
          <a:noFill/>
        </a:ln>
      </c:spPr>
    </c:plotArea>
    <c:plotVisOnly val="1"/>
    <c:dispBlanksAs val="gap"/>
  </c:chart>
  <c:txPr>
    <a:bodyPr/>
    <a:lstStyle/>
    <a:p>
      <a:pPr>
        <a:defRPr sz="1955"/>
      </a:pPr>
      <a:endParaRPr lang="ru-RU"/>
    </a:p>
  </c:txPr>
  <c:externalData r:id="rId2"/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0.25306</cdr:x>
      <cdr:y>0.72871</cdr:y>
    </cdr:from>
    <cdr:to>
      <cdr:x>0.38045</cdr:x>
      <cdr:y>0.87364</cdr:y>
    </cdr:to>
    <cdr:sp macro="" textlink="">
      <cdr:nvSpPr>
        <cdr:cNvPr id="7" name="Прямая со стрелкой 6"/>
        <cdr:cNvSpPr/>
      </cdr:nvSpPr>
      <cdr:spPr>
        <a:xfrm xmlns:a="http://schemas.openxmlformats.org/drawingml/2006/main" flipV="1">
          <a:off x="2086429" y="3371314"/>
          <a:ext cx="1050329" cy="670511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0.52934</cdr:x>
      <cdr:y>0.67724</cdr:y>
    </cdr:from>
    <cdr:to>
      <cdr:x>0.64888</cdr:x>
      <cdr:y>0.85621</cdr:y>
    </cdr:to>
    <cdr:sp macro="" textlink="">
      <cdr:nvSpPr>
        <cdr:cNvPr id="9" name="Прямая со стрелкой 8"/>
        <cdr:cNvSpPr/>
      </cdr:nvSpPr>
      <cdr:spPr>
        <a:xfrm xmlns:a="http://schemas.openxmlformats.org/drawingml/2006/main" flipV="1">
          <a:off x="4364365" y="3133198"/>
          <a:ext cx="985640" cy="82799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66FF"/>
          </a:solidFill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0.2545</cdr:x>
      <cdr:y>0.70486</cdr:y>
    </cdr:from>
    <cdr:to>
      <cdr:x>0.34222</cdr:x>
      <cdr:y>0.77579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090771" y="3062196"/>
          <a:ext cx="720647" cy="3212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0.56749</cdr:x>
      <cdr:y>0.67789</cdr:y>
    </cdr:from>
    <cdr:to>
      <cdr:x>0.67539</cdr:x>
      <cdr:y>0.73382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664169" y="2940077"/>
          <a:ext cx="888473" cy="2529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0.49417</cdr:x>
      <cdr:y>0.51564</cdr:y>
    </cdr:from>
    <cdr:to>
      <cdr:x>0.64765</cdr:x>
      <cdr:y>0.60031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014018" y="2445094"/>
          <a:ext cx="936104" cy="4014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rPr>
            <a:t>110,3%</a:t>
          </a:r>
          <a:endParaRPr lang="ru-RU" sz="1600" b="1" dirty="0">
            <a:solidFill>
              <a:srgbClr val="FF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0.3643</cdr:x>
      <cdr:y>0.40934</cdr:y>
    </cdr:from>
    <cdr:to>
      <cdr:x>0.65945</cdr:x>
      <cdr:y>0.63713</cdr:y>
    </cdr:to>
    <cdr:sp macro="" textlink="">
      <cdr:nvSpPr>
        <cdr:cNvPr id="13" name="Прямая со стрелкой 12"/>
        <cdr:cNvSpPr/>
      </cdr:nvSpPr>
      <cdr:spPr>
        <a:xfrm xmlns:a="http://schemas.openxmlformats.org/drawingml/2006/main" flipV="1">
          <a:off x="2221930" y="1941041"/>
          <a:ext cx="1800200" cy="108012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0.04086</cdr:x>
      <cdr:y>0.0675</cdr:y>
    </cdr:from>
    <cdr:to>
      <cdr:x>0.18296</cdr:x>
      <cdr:y>0.16275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тыс. руб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413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l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9275" y="0"/>
            <a:ext cx="4302125" cy="3413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2125" cy="3413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l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9275" y="6456363"/>
            <a:ext cx="4302125" cy="3413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 i="0"/>
            </a:lvl1pPr>
          </a:lstStyle>
          <a:p>
            <a:pPr>
              <a:defRPr/>
            </a:pPr>
            <a:fld id="{E5AD6556-C39D-499D-A2F8-C77EAD391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598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3413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l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513" y="0"/>
            <a:ext cx="4305300" cy="3413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06750" y="509588"/>
            <a:ext cx="3517900" cy="25479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75" y="3227388"/>
            <a:ext cx="7943850" cy="30607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5300" cy="3397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l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513" y="6456363"/>
            <a:ext cx="4305300" cy="3397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 i="0"/>
            </a:lvl1pPr>
          </a:lstStyle>
          <a:p>
            <a:pPr>
              <a:defRPr/>
            </a:pPr>
            <a:fld id="{A5852770-862E-4EBD-9446-16BA1D421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6255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40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12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84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4630" algn="l" defTabSz="9138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556" algn="l" defTabSz="9138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483" algn="l" defTabSz="9138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406" algn="l" defTabSz="9138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06750" y="509588"/>
            <a:ext cx="3517900" cy="2549525"/>
          </a:xfrm>
          <a:ln/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b="1" i="1" u="sng" smtClean="0">
              <a:solidFill>
                <a:srgbClr val="C00000"/>
              </a:solidFill>
            </a:endParaRP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CE7E23D-F322-4161-902A-DD26C445C305}" type="slidenum">
              <a:rPr lang="ru-RU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998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667" y="-9336"/>
            <a:ext cx="10470452" cy="7579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0959" y="2651110"/>
            <a:ext cx="6653183" cy="1815124"/>
          </a:xfrm>
        </p:spPr>
        <p:txBody>
          <a:bodyPr anchor="b">
            <a:noAutofit/>
          </a:bodyPr>
          <a:lstStyle>
            <a:lvl1pPr algn="r">
              <a:defRPr sz="5954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0959" y="4466233"/>
            <a:ext cx="6653183" cy="120938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FB4C93-FDDE-46C8-ABBE-32F7F1E646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794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6" y="672112"/>
            <a:ext cx="7248076" cy="3752627"/>
          </a:xfrm>
        </p:spPr>
        <p:txBody>
          <a:bodyPr anchor="ctr">
            <a:normAutofit/>
          </a:bodyPr>
          <a:lstStyle>
            <a:lvl1pPr algn="l">
              <a:defRPr sz="485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6" y="4928824"/>
            <a:ext cx="7248076" cy="1732058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583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795" y="672112"/>
            <a:ext cx="6933462" cy="3332557"/>
          </a:xfrm>
        </p:spPr>
        <p:txBody>
          <a:bodyPr anchor="ctr">
            <a:normAutofit/>
          </a:bodyPr>
          <a:lstStyle>
            <a:lvl1pPr algn="l">
              <a:defRPr sz="485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57251" y="4004669"/>
            <a:ext cx="6188551" cy="42007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63" indent="0">
              <a:buFontTx/>
              <a:buNone/>
              <a:defRPr/>
            </a:lvl2pPr>
            <a:lvl3pPr marL="1008126" indent="0">
              <a:buFontTx/>
              <a:buNone/>
              <a:defRPr/>
            </a:lvl3pPr>
            <a:lvl4pPr marL="1512189" indent="0">
              <a:buFontTx/>
              <a:buNone/>
              <a:defRPr/>
            </a:lvl4pPr>
            <a:lvl5pPr marL="2016252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4" y="4928824"/>
            <a:ext cx="7248077" cy="1732058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51180" y="871428"/>
            <a:ext cx="522185" cy="644743"/>
          </a:xfrm>
          <a:prstGeom prst="rect">
            <a:avLst/>
          </a:prstGeom>
        </p:spPr>
        <p:txBody>
          <a:bodyPr vert="horz" lIns="100817" tIns="50408" rIns="100817" bIns="50408" rtlCol="0" anchor="ctr">
            <a:noAutofit/>
          </a:bodyPr>
          <a:lstStyle/>
          <a:p>
            <a:pPr lvl="0"/>
            <a:r>
              <a:rPr lang="en-US" sz="882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04796" y="3182562"/>
            <a:ext cx="522185" cy="644743"/>
          </a:xfrm>
          <a:prstGeom prst="rect">
            <a:avLst/>
          </a:prstGeom>
        </p:spPr>
        <p:txBody>
          <a:bodyPr vert="horz" lIns="100817" tIns="50408" rIns="100817" bIns="50408" rtlCol="0" anchor="ctr">
            <a:noAutofit/>
          </a:bodyPr>
          <a:lstStyle/>
          <a:p>
            <a:pPr lvl="0"/>
            <a:r>
              <a:rPr lang="en-US" sz="882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071385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4" y="2130106"/>
            <a:ext cx="7248077" cy="2861615"/>
          </a:xfrm>
        </p:spPr>
        <p:txBody>
          <a:bodyPr anchor="b">
            <a:normAutofit/>
          </a:bodyPr>
          <a:lstStyle>
            <a:lvl1pPr algn="l">
              <a:defRPr sz="485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4" y="4991722"/>
            <a:ext cx="7248077" cy="1669160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9058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795" y="672112"/>
            <a:ext cx="6933462" cy="3332557"/>
          </a:xfrm>
        </p:spPr>
        <p:txBody>
          <a:bodyPr anchor="ctr">
            <a:normAutofit/>
          </a:bodyPr>
          <a:lstStyle>
            <a:lvl1pPr algn="l">
              <a:defRPr sz="485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96063" y="4424739"/>
            <a:ext cx="7248078" cy="5669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063" indent="0">
              <a:buFontTx/>
              <a:buNone/>
              <a:defRPr/>
            </a:lvl2pPr>
            <a:lvl3pPr marL="1008126" indent="0">
              <a:buFontTx/>
              <a:buNone/>
              <a:defRPr/>
            </a:lvl3pPr>
            <a:lvl4pPr marL="1512189" indent="0">
              <a:buFontTx/>
              <a:buNone/>
              <a:defRPr/>
            </a:lvl4pPr>
            <a:lvl5pPr marL="2016252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4" y="4991722"/>
            <a:ext cx="7248077" cy="1669160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51180" y="871428"/>
            <a:ext cx="522185" cy="644743"/>
          </a:xfrm>
          <a:prstGeom prst="rect">
            <a:avLst/>
          </a:prstGeom>
        </p:spPr>
        <p:txBody>
          <a:bodyPr vert="horz" lIns="100817" tIns="50408" rIns="100817" bIns="50408" rtlCol="0" anchor="ctr">
            <a:noAutofit/>
          </a:bodyPr>
          <a:lstStyle/>
          <a:p>
            <a:pPr lvl="0"/>
            <a:r>
              <a:rPr lang="en-US" sz="882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04796" y="3182562"/>
            <a:ext cx="522185" cy="644743"/>
          </a:xfrm>
          <a:prstGeom prst="rect">
            <a:avLst/>
          </a:prstGeom>
        </p:spPr>
        <p:txBody>
          <a:bodyPr vert="horz" lIns="100817" tIns="50408" rIns="100817" bIns="50408" rtlCol="0" anchor="ctr">
            <a:noAutofit/>
          </a:bodyPr>
          <a:lstStyle/>
          <a:p>
            <a:pPr lvl="0"/>
            <a:r>
              <a:rPr lang="en-US" sz="882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833986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200" y="672112"/>
            <a:ext cx="7240941" cy="3332557"/>
          </a:xfrm>
        </p:spPr>
        <p:txBody>
          <a:bodyPr anchor="ctr">
            <a:normAutofit/>
          </a:bodyPr>
          <a:lstStyle>
            <a:lvl1pPr algn="l">
              <a:defRPr sz="485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96063" y="4424739"/>
            <a:ext cx="7248078" cy="5669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4063" indent="0">
              <a:buFontTx/>
              <a:buNone/>
              <a:defRPr/>
            </a:lvl2pPr>
            <a:lvl3pPr marL="1008126" indent="0">
              <a:buFontTx/>
              <a:buNone/>
              <a:defRPr/>
            </a:lvl3pPr>
            <a:lvl4pPr marL="1512189" indent="0">
              <a:buFontTx/>
              <a:buNone/>
              <a:defRPr/>
            </a:lvl4pPr>
            <a:lvl5pPr marL="2016252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4" y="4991722"/>
            <a:ext cx="7248077" cy="1669160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6906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AC2B33-D292-47E2-8839-0D4B56003F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7674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5136" y="672113"/>
            <a:ext cx="1117647" cy="5789968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6065" y="672113"/>
            <a:ext cx="5931890" cy="578996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90329-3A53-400A-A968-3854595055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826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6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9C6E4-D489-4D73-8B43-B902EA5909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776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4" y="2977833"/>
            <a:ext cx="7248077" cy="2013890"/>
          </a:xfrm>
        </p:spPr>
        <p:txBody>
          <a:bodyPr anchor="b"/>
          <a:lstStyle>
            <a:lvl1pPr algn="l">
              <a:defRPr sz="441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4" y="4991721"/>
            <a:ext cx="7248077" cy="948631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/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1DDF1-43D1-43F6-B664-53E694C280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941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6" y="672112"/>
            <a:ext cx="7248076" cy="145624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6067" y="2382150"/>
            <a:ext cx="3526127" cy="4278731"/>
          </a:xfrm>
        </p:spPr>
        <p:txBody>
          <a:bodyPr>
            <a:normAutofit/>
          </a:bodyPr>
          <a:lstStyle>
            <a:lvl1pPr>
              <a:defRPr sz="1985"/>
            </a:lvl1pPr>
            <a:lvl2pPr>
              <a:defRPr sz="1764"/>
            </a:lvl2pPr>
            <a:lvl3pPr>
              <a:defRPr sz="1544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8013" y="2382151"/>
            <a:ext cx="3526129" cy="4278732"/>
          </a:xfrm>
        </p:spPr>
        <p:txBody>
          <a:bodyPr>
            <a:normAutofit/>
          </a:bodyPr>
          <a:lstStyle>
            <a:lvl1pPr>
              <a:defRPr sz="1985"/>
            </a:lvl1pPr>
            <a:lvl2pPr>
              <a:defRPr sz="1764"/>
            </a:lvl2pPr>
            <a:lvl3pPr>
              <a:defRPr sz="1544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B1A864-3A9A-415E-BD6F-B521178F41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598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5" y="672112"/>
            <a:ext cx="7248075" cy="145624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5" y="2382584"/>
            <a:ext cx="3529054" cy="635356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4063" indent="0">
              <a:buNone/>
              <a:defRPr sz="2205" b="1"/>
            </a:lvl2pPr>
            <a:lvl3pPr marL="1008126" indent="0">
              <a:buNone/>
              <a:defRPr sz="1985" b="1"/>
            </a:lvl3pPr>
            <a:lvl4pPr marL="1512189" indent="0">
              <a:buNone/>
              <a:defRPr sz="1764" b="1"/>
            </a:lvl4pPr>
            <a:lvl5pPr marL="2016252" indent="0">
              <a:buNone/>
              <a:defRPr sz="1764" b="1"/>
            </a:lvl5pPr>
            <a:lvl6pPr marL="2520315" indent="0">
              <a:buNone/>
              <a:defRPr sz="1764" b="1"/>
            </a:lvl6pPr>
            <a:lvl7pPr marL="3024378" indent="0">
              <a:buNone/>
              <a:defRPr sz="1764" b="1"/>
            </a:lvl7pPr>
            <a:lvl8pPr marL="3528441" indent="0">
              <a:buNone/>
              <a:defRPr sz="1764" b="1"/>
            </a:lvl8pPr>
            <a:lvl9pPr marL="4032504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65" y="3017941"/>
            <a:ext cx="3529054" cy="364294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5085" y="2382584"/>
            <a:ext cx="3529054" cy="635356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4063" indent="0">
              <a:buNone/>
              <a:defRPr sz="2205" b="1"/>
            </a:lvl2pPr>
            <a:lvl3pPr marL="1008126" indent="0">
              <a:buNone/>
              <a:defRPr sz="1985" b="1"/>
            </a:lvl3pPr>
            <a:lvl4pPr marL="1512189" indent="0">
              <a:buNone/>
              <a:defRPr sz="1764" b="1"/>
            </a:lvl4pPr>
            <a:lvl5pPr marL="2016252" indent="0">
              <a:buNone/>
              <a:defRPr sz="1764" b="1"/>
            </a:lvl5pPr>
            <a:lvl6pPr marL="2520315" indent="0">
              <a:buNone/>
              <a:defRPr sz="1764" b="1"/>
            </a:lvl6pPr>
            <a:lvl7pPr marL="3024378" indent="0">
              <a:buNone/>
              <a:defRPr sz="1764" b="1"/>
            </a:lvl7pPr>
            <a:lvl8pPr marL="3528441" indent="0">
              <a:buNone/>
              <a:defRPr sz="1764" b="1"/>
            </a:lvl8pPr>
            <a:lvl9pPr marL="4032504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5085" y="3017941"/>
            <a:ext cx="3529054" cy="364294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4B6B41-C3D3-4E2A-872F-342017863C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7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5" y="672112"/>
            <a:ext cx="7248076" cy="145624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41B72-1A4D-46BB-9D70-4E2B46807C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9322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236B76-FE1A-4581-BDFB-92F787444E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912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5" y="1652280"/>
            <a:ext cx="3185942" cy="1409568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7826" y="567729"/>
            <a:ext cx="3866314" cy="609315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6065" y="3061848"/>
            <a:ext cx="3185942" cy="2849475"/>
          </a:xfrm>
        </p:spPr>
        <p:txBody>
          <a:bodyPr>
            <a:normAutofit/>
          </a:bodyPr>
          <a:lstStyle>
            <a:lvl1pPr marL="0" indent="0">
              <a:buNone/>
              <a:defRPr sz="1544"/>
            </a:lvl1pPr>
            <a:lvl2pPr marL="378047" indent="0">
              <a:buNone/>
              <a:defRPr sz="1158"/>
            </a:lvl2pPr>
            <a:lvl3pPr marL="756095" indent="0">
              <a:buNone/>
              <a:defRPr sz="992"/>
            </a:lvl3pPr>
            <a:lvl4pPr marL="1134142" indent="0">
              <a:buNone/>
              <a:defRPr sz="827"/>
            </a:lvl4pPr>
            <a:lvl5pPr marL="1512189" indent="0">
              <a:buNone/>
              <a:defRPr sz="827"/>
            </a:lvl5pPr>
            <a:lvl6pPr marL="1890236" indent="0">
              <a:buNone/>
              <a:defRPr sz="827"/>
            </a:lvl6pPr>
            <a:lvl7pPr marL="2268284" indent="0">
              <a:buNone/>
              <a:defRPr sz="827"/>
            </a:lvl7pPr>
            <a:lvl8pPr marL="2646331" indent="0">
              <a:buNone/>
              <a:defRPr sz="827"/>
            </a:lvl8pPr>
            <a:lvl9pPr marL="302437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33A2A-47BF-4C30-8D1C-3AE86B24DD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150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5" y="5292884"/>
            <a:ext cx="7248076" cy="624855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6065" y="672112"/>
            <a:ext cx="7248076" cy="424008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063" indent="0">
              <a:buNone/>
              <a:defRPr sz="1764"/>
            </a:lvl2pPr>
            <a:lvl3pPr marL="1008126" indent="0">
              <a:buNone/>
              <a:defRPr sz="1764"/>
            </a:lvl3pPr>
            <a:lvl4pPr marL="1512189" indent="0">
              <a:buNone/>
              <a:defRPr sz="1764"/>
            </a:lvl4pPr>
            <a:lvl5pPr marL="2016252" indent="0">
              <a:buNone/>
              <a:defRPr sz="1764"/>
            </a:lvl5pPr>
            <a:lvl6pPr marL="2520315" indent="0">
              <a:buNone/>
              <a:defRPr sz="1764"/>
            </a:lvl6pPr>
            <a:lvl7pPr marL="3024378" indent="0">
              <a:buNone/>
              <a:defRPr sz="1764"/>
            </a:lvl7pPr>
            <a:lvl8pPr marL="3528441" indent="0">
              <a:buNone/>
              <a:defRPr sz="1764"/>
            </a:lvl8pPr>
            <a:lvl9pPr marL="4032504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6065" y="5917739"/>
            <a:ext cx="7248076" cy="743143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4063" indent="0">
              <a:buNone/>
              <a:defRPr sz="1323"/>
            </a:lvl2pPr>
            <a:lvl3pPr marL="1008126" indent="0">
              <a:buNone/>
              <a:defRPr sz="1103"/>
            </a:lvl3pPr>
            <a:lvl4pPr marL="1512189" indent="0">
              <a:buNone/>
              <a:defRPr sz="992"/>
            </a:lvl4pPr>
            <a:lvl5pPr marL="2016252" indent="0">
              <a:buNone/>
              <a:defRPr sz="992"/>
            </a:lvl5pPr>
            <a:lvl6pPr marL="2520315" indent="0">
              <a:buNone/>
              <a:defRPr sz="992"/>
            </a:lvl6pPr>
            <a:lvl7pPr marL="3024378" indent="0">
              <a:buNone/>
              <a:defRPr sz="992"/>
            </a:lvl7pPr>
            <a:lvl8pPr marL="3528441" indent="0">
              <a:buNone/>
              <a:defRPr sz="992"/>
            </a:lvl8pPr>
            <a:lvl9pPr marL="4032504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0FD14-8D03-406A-9F69-1BBE186AB8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298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667" y="-9336"/>
            <a:ext cx="10470453" cy="7579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65" y="672112"/>
            <a:ext cx="7248075" cy="14562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5" y="2382151"/>
            <a:ext cx="7248076" cy="4278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1941" y="6660884"/>
            <a:ext cx="781170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6065" y="6660884"/>
            <a:ext cx="5278697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58791" y="6660884"/>
            <a:ext cx="585351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00857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24" r:id="rId1"/>
    <p:sldLayoutId id="2147484225" r:id="rId2"/>
    <p:sldLayoutId id="2147484226" r:id="rId3"/>
    <p:sldLayoutId id="2147484227" r:id="rId4"/>
    <p:sldLayoutId id="2147484228" r:id="rId5"/>
    <p:sldLayoutId id="2147484229" r:id="rId6"/>
    <p:sldLayoutId id="2147484230" r:id="rId7"/>
    <p:sldLayoutId id="2147484231" r:id="rId8"/>
    <p:sldLayoutId id="2147484232" r:id="rId9"/>
    <p:sldLayoutId id="2147484233" r:id="rId10"/>
    <p:sldLayoutId id="2147484234" r:id="rId11"/>
    <p:sldLayoutId id="2147484235" r:id="rId12"/>
    <p:sldLayoutId id="2147484236" r:id="rId13"/>
    <p:sldLayoutId id="2147484237" r:id="rId14"/>
    <p:sldLayoutId id="2147484238" r:id="rId15"/>
    <p:sldLayoutId id="2147484239" r:id="rId16"/>
  </p:sldLayoutIdLst>
  <p:txStyles>
    <p:titleStyle>
      <a:lvl1pPr algn="l" defTabSz="504063" rtl="0" eaLnBrk="1" latinLnBrk="0" hangingPunct="1">
        <a:spcBef>
          <a:spcPct val="0"/>
        </a:spcBef>
        <a:buNone/>
        <a:defRPr sz="396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8047" indent="-378047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9102" indent="-315039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0158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4221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8284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2347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6410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80473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4536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____Microsoft_Office_Word_97_-_20032.doc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450850" y="207963"/>
            <a:ext cx="9537700" cy="667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ru-RU" sz="1800" i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ru-RU" sz="1800" i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ru-RU" sz="1800" i="0">
              <a:latin typeface="Times New Roman" panose="02020603050405020304" pitchFamily="18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79388" y="828675"/>
            <a:ext cx="10082212" cy="550545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lIns="102809" tIns="51404" rIns="102809" bIns="51404">
            <a:spAutoFit/>
          </a:bodyPr>
          <a:lstStyle>
            <a:lvl1pPr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ОТЧЕТ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 </a:t>
            </a: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исполнении бюджета </a:t>
            </a:r>
            <a: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Семичанского </a:t>
            </a: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сельского поселения </a:t>
            </a:r>
            <a: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Дубовского </a:t>
            </a: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района 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Ростовской области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 </a:t>
            </a:r>
            <a:r>
              <a:rPr lang="ru-RU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2023 </a:t>
            </a: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</a:t>
            </a:r>
            <a:endParaRPr lang="ru-RU" sz="5400" b="0" i="0" dirty="0">
              <a:solidFill>
                <a:srgbClr val="FFFF00"/>
              </a:solidFill>
            </a:endParaRPr>
          </a:p>
        </p:txBody>
      </p:sp>
      <p:sp>
        <p:nvSpPr>
          <p:cNvPr id="11268" name="Rectangle 4" descr="30%"/>
          <p:cNvSpPr>
            <a:spLocks noChangeArrowheads="1"/>
          </p:cNvSpPr>
          <p:nvPr/>
        </p:nvSpPr>
        <p:spPr bwMode="auto">
          <a:xfrm rot="10800000" flipV="1">
            <a:off x="612773" y="5971027"/>
            <a:ext cx="6335912" cy="1581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endParaRPr lang="ru-RU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endParaRPr lang="ru-RU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 основании Решения Собрания депутатов Семичанского сельского поселения «Об отчете об исполнении бюджета Семичанского сельского поселения Дубовского района за 2023 год» </a:t>
            </a:r>
            <a:endParaRPr lang="ru-RU" altLang="ru-RU" sz="1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 smtClean="0">
                <a:latin typeface="Times New Roman" panose="02020603050405020304" pitchFamily="18" charset="0"/>
              </a:rPr>
              <a:t>                       </a:t>
            </a:r>
            <a:endParaRPr lang="ru-RU" sz="16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504825" y="157163"/>
            <a:ext cx="8901113" cy="935037"/>
          </a:xfrm>
          <a:prstGeom prst="rect">
            <a:avLst/>
          </a:prstGeom>
          <a:noFill/>
          <a:ln>
            <a:noFill/>
          </a:ln>
          <a:extLst/>
        </p:spPr>
        <p:txBody>
          <a:bodyPr lIns="102809" tIns="51404" rIns="102809" bIns="514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СТРУКТУРА БЕЗВОЗМЕЗДНЫХ ПОСТУПЛЕНИЙ В  БЮДЖЕТ </a:t>
            </a:r>
          </a:p>
          <a:p>
            <a:pPr algn="ctr" eaLnBrk="1" hangingPunct="1">
              <a:defRPr/>
            </a:pP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СЕМИЧАНСКОГО СЕЛЬСКОГО ПОСЕЛЕНИЯ</a:t>
            </a:r>
            <a:endParaRPr lang="ru-RU" sz="1800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1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ЗА </a:t>
            </a: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2023 </a:t>
            </a:r>
            <a:r>
              <a:rPr lang="ru-RU" sz="1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год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934450" y="1065213"/>
            <a:ext cx="126841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 dirty="0" smtClean="0">
                <a:latin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22532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86633482"/>
              </p:ext>
            </p:extLst>
          </p:nvPr>
        </p:nvGraphicFramePr>
        <p:xfrm>
          <a:off x="1044030" y="1116335"/>
          <a:ext cx="8270279" cy="5181702"/>
        </p:xfrm>
        <a:graphic>
          <a:graphicData uri="http://schemas.openxmlformats.org/presentationml/2006/ole">
            <p:oleObj spid="_x0000_s22800" name="Document" r:id="rId3" imgW="10946904" imgH="6858846" progId="Word.Document.8">
              <p:embed/>
            </p:oleObj>
          </a:graphicData>
        </a:graphic>
      </p:graphicFrame>
      <p:sp>
        <p:nvSpPr>
          <p:cNvPr id="22533" name="Line 7"/>
          <p:cNvSpPr>
            <a:spLocks noChangeShapeType="1"/>
          </p:cNvSpPr>
          <p:nvPr/>
        </p:nvSpPr>
        <p:spPr bwMode="auto">
          <a:xfrm>
            <a:off x="1849438" y="3421063"/>
            <a:ext cx="6084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1386" tIns="45693" rIns="91386" bIns="45693"/>
          <a:lstStyle/>
          <a:p>
            <a:endParaRPr lang="ru-RU"/>
          </a:p>
        </p:txBody>
      </p:sp>
      <p:graphicFrame>
        <p:nvGraphicFramePr>
          <p:cNvPr id="22534" name="Object 67"/>
          <p:cNvGraphicFramePr>
            <a:graphicFrameLocks noChangeAspect="1"/>
          </p:cNvGraphicFramePr>
          <p:nvPr/>
        </p:nvGraphicFramePr>
        <p:xfrm>
          <a:off x="251942" y="5868863"/>
          <a:ext cx="9879013" cy="1224136"/>
        </p:xfrm>
        <a:graphic>
          <a:graphicData uri="http://schemas.openxmlformats.org/presentationml/2006/ole">
            <p:oleObj spid="_x0000_s22801" name="Document" r:id="rId4" imgW="10621397" imgH="7639684" progId="Word.Document.8">
              <p:embed/>
            </p:oleObj>
          </a:graphicData>
        </a:graphic>
      </p:graphicFrame>
      <p:sp>
        <p:nvSpPr>
          <p:cNvPr id="22535" name="Text Box 13"/>
          <p:cNvSpPr txBox="1">
            <a:spLocks noChangeArrowheads="1"/>
          </p:cNvSpPr>
          <p:nvPr/>
        </p:nvSpPr>
        <p:spPr bwMode="auto">
          <a:xfrm>
            <a:off x="9496425" y="0"/>
            <a:ext cx="985838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400">
              <a:latin typeface="Times New Roman" panose="02020603050405020304" pitchFamily="18" charset="0"/>
            </a:endParaRPr>
          </a:p>
        </p:txBody>
      </p:sp>
      <p:sp>
        <p:nvSpPr>
          <p:cNvPr id="22537" name="Text Box 17"/>
          <p:cNvSpPr txBox="1">
            <a:spLocks noChangeArrowheads="1"/>
          </p:cNvSpPr>
          <p:nvPr/>
        </p:nvSpPr>
        <p:spPr bwMode="auto">
          <a:xfrm>
            <a:off x="8591550" y="873125"/>
            <a:ext cx="15462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>
                <a:solidFill>
                  <a:srgbClr val="FFFF00"/>
                </a:solidFill>
                <a:latin typeface="Times New Roman" panose="02020603050405020304" pitchFamily="18" charset="0"/>
              </a:rPr>
              <a:t>тыс. рублей</a:t>
            </a:r>
          </a:p>
        </p:txBody>
      </p:sp>
      <p:cxnSp>
        <p:nvCxnSpPr>
          <p:cNvPr id="22538" name="Прямая соединительная линия 4"/>
          <p:cNvCxnSpPr>
            <a:cxnSpLocks noChangeShapeType="1"/>
          </p:cNvCxnSpPr>
          <p:nvPr/>
        </p:nvCxnSpPr>
        <p:spPr bwMode="auto">
          <a:xfrm flipH="1">
            <a:off x="3563938" y="3060700"/>
            <a:ext cx="288131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2539" name="Прямая со стрелкой 16"/>
          <p:cNvCxnSpPr>
            <a:cxnSpLocks noChangeShapeType="1"/>
            <a:stCxn id="22533" idx="0"/>
          </p:cNvCxnSpPr>
          <p:nvPr/>
        </p:nvCxnSpPr>
        <p:spPr bwMode="auto">
          <a:xfrm>
            <a:off x="1849438" y="3421063"/>
            <a:ext cx="0" cy="431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2540" name="Прямая со стрелкой 18"/>
          <p:cNvCxnSpPr>
            <a:cxnSpLocks noChangeShapeType="1"/>
            <a:stCxn id="22533" idx="1"/>
          </p:cNvCxnSpPr>
          <p:nvPr/>
        </p:nvCxnSpPr>
        <p:spPr bwMode="auto">
          <a:xfrm>
            <a:off x="7934325" y="3421063"/>
            <a:ext cx="0" cy="431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2541" name="Прямая со стрелкой 22"/>
          <p:cNvCxnSpPr>
            <a:cxnSpLocks noChangeShapeType="1"/>
          </p:cNvCxnSpPr>
          <p:nvPr/>
        </p:nvCxnSpPr>
        <p:spPr bwMode="auto">
          <a:xfrm>
            <a:off x="5076825" y="3060700"/>
            <a:ext cx="0" cy="7921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4ED12C-80B0-478D-9987-4A3EF2DE52B0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sz="1400" smtClean="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70855024"/>
              </p:ext>
            </p:extLst>
          </p:nvPr>
        </p:nvGraphicFramePr>
        <p:xfrm>
          <a:off x="1062038" y="1812925"/>
          <a:ext cx="8128000" cy="5697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684213" y="828675"/>
            <a:ext cx="9223375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</a:t>
            </a:r>
            <a:r>
              <a:rPr lang="ru-RU" altLang="ru-RU" sz="28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(дотации) </a:t>
            </a:r>
            <a:r>
              <a:rPr lang="ru-RU" altLang="ru-RU" sz="2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областного бюджета в </a:t>
            </a:r>
            <a:r>
              <a:rPr lang="ru-RU" altLang="ru-RU" sz="28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Семичанского сельского поселения </a:t>
            </a:r>
            <a:endParaRPr lang="ru-RU" altLang="ru-RU" sz="2800" i="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7" name="TextBox 6"/>
          <p:cNvSpPr txBox="1">
            <a:spLocks noChangeArrowheads="1"/>
          </p:cNvSpPr>
          <p:nvPr/>
        </p:nvSpPr>
        <p:spPr bwMode="auto">
          <a:xfrm>
            <a:off x="8004175" y="1847850"/>
            <a:ext cx="1392238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altLang="ru-RU" sz="2000" b="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altLang="ru-RU" sz="2000" b="0" i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07950" y="354013"/>
            <a:ext cx="10440988" cy="65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02809" tIns="51404" rIns="102809" bIns="51404">
            <a:spAutoFit/>
          </a:bodyPr>
          <a:lstStyle>
            <a:lvl1pPr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1435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287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ОСНОВНЫЕ ХАРАКТЕРИСТИКИ РАСХОДОВ</a:t>
            </a:r>
            <a:br>
              <a:rPr lang="ru-RU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МЕСТНОГО БЮДЖЕТА за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2023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год</a:t>
            </a:r>
            <a:endParaRPr lang="ru-RU" sz="1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8755063" y="763588"/>
            <a:ext cx="14001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>
                <a:latin typeface="Times New Roman" panose="02020603050405020304" pitchFamily="18" charset="0"/>
              </a:rPr>
              <a:t>тыс.рублей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835025" y="7015163"/>
            <a:ext cx="163513" cy="1587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090988" y="6988175"/>
            <a:ext cx="165100" cy="15875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865938" y="6988175"/>
            <a:ext cx="163512" cy="15875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113588" y="6897688"/>
            <a:ext cx="2628900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400" i="0">
                <a:latin typeface="Verdana" panose="020B0604030504040204" pitchFamily="34" charset="0"/>
                <a:cs typeface="Times New Roman" panose="02020603050405020304" pitchFamily="18" charset="0"/>
              </a:rPr>
              <a:t>Кассовое исполнение</a:t>
            </a:r>
            <a:endParaRPr lang="ru-RU" sz="1400" b="0" i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4344988" y="6897688"/>
            <a:ext cx="2208212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400" i="0">
                <a:latin typeface="Verdana" panose="020B0604030504040204" pitchFamily="34" charset="0"/>
                <a:cs typeface="Times New Roman" panose="02020603050405020304" pitchFamily="18" charset="0"/>
              </a:rPr>
              <a:t>Уточненный план 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027113" y="6934200"/>
            <a:ext cx="2714625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400" i="0">
                <a:latin typeface="Verdana" panose="020B0604030504040204" pitchFamily="34" charset="0"/>
                <a:cs typeface="Times New Roman" panose="02020603050405020304" pitchFamily="18" charset="0"/>
              </a:rPr>
              <a:t>Первоначальный план</a:t>
            </a:r>
          </a:p>
        </p:txBody>
      </p:sp>
      <p:sp>
        <p:nvSpPr>
          <p:cNvPr id="24586" name="AutoShape 11"/>
          <p:cNvSpPr>
            <a:spLocks noChangeArrowheads="1"/>
          </p:cNvSpPr>
          <p:nvPr/>
        </p:nvSpPr>
        <p:spPr bwMode="auto">
          <a:xfrm>
            <a:off x="3368675" y="6143625"/>
            <a:ext cx="1808163" cy="315913"/>
          </a:xfrm>
          <a:prstGeom prst="curvedUpArrow">
            <a:avLst>
              <a:gd name="adj1" fmla="val 114472"/>
              <a:gd name="adj2" fmla="val 228944"/>
              <a:gd name="adj3" fmla="val 33333"/>
            </a:avLst>
          </a:prstGeom>
          <a:gradFill rotWithShape="1">
            <a:gsLst>
              <a:gs pos="0">
                <a:srgbClr val="008000"/>
              </a:gs>
              <a:gs pos="100000">
                <a:schemeClr val="accent2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7" name="AutoShape 12"/>
          <p:cNvSpPr>
            <a:spLocks noChangeArrowheads="1"/>
          </p:cNvSpPr>
          <p:nvPr/>
        </p:nvSpPr>
        <p:spPr bwMode="auto">
          <a:xfrm rot="10774338" flipV="1">
            <a:off x="5176838" y="6143625"/>
            <a:ext cx="1722437" cy="285750"/>
          </a:xfrm>
          <a:prstGeom prst="curvedUpArrow">
            <a:avLst>
              <a:gd name="adj1" fmla="val 120556"/>
              <a:gd name="adj2" fmla="val 241111"/>
              <a:gd name="adj3" fmla="val 33333"/>
            </a:avLst>
          </a:prstGeom>
          <a:gradFill rotWithShape="1">
            <a:gsLst>
              <a:gs pos="0">
                <a:srgbClr val="FF00FF"/>
              </a:gs>
              <a:gs pos="100000">
                <a:srgbClr val="3399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3532188" y="6434138"/>
            <a:ext cx="131603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 i="0">
                <a:latin typeface="Times New Roman" panose="02020603050405020304" pitchFamily="18" charset="0"/>
              </a:rPr>
              <a:t>111,7%</a:t>
            </a:r>
          </a:p>
        </p:txBody>
      </p:sp>
      <p:sp>
        <p:nvSpPr>
          <p:cNvPr id="24589" name="Rectangle 14"/>
          <p:cNvSpPr>
            <a:spLocks noChangeArrowheads="1"/>
          </p:cNvSpPr>
          <p:nvPr/>
        </p:nvSpPr>
        <p:spPr bwMode="auto">
          <a:xfrm flipH="1">
            <a:off x="5672138" y="6434138"/>
            <a:ext cx="10302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 i="0">
                <a:latin typeface="Times New Roman" panose="02020603050405020304" pitchFamily="18" charset="0"/>
              </a:rPr>
              <a:t>97,6</a:t>
            </a:r>
            <a:r>
              <a:rPr lang="ru-RU" sz="1800" i="0">
                <a:latin typeface="Arial" panose="020B0604020202020204" pitchFamily="34" charset="0"/>
              </a:rPr>
              <a:t>%</a:t>
            </a:r>
          </a:p>
        </p:txBody>
      </p:sp>
      <p:sp>
        <p:nvSpPr>
          <p:cNvPr id="24590" name="Text Box 18"/>
          <p:cNvSpPr txBox="1">
            <a:spLocks noChangeArrowheads="1"/>
          </p:cNvSpPr>
          <p:nvPr/>
        </p:nvSpPr>
        <p:spPr bwMode="auto">
          <a:xfrm>
            <a:off x="9037638" y="180975"/>
            <a:ext cx="110966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b="0">
              <a:latin typeface="Times New Roman" panose="02020603050405020304" pitchFamily="18" charset="0"/>
            </a:endParaRPr>
          </a:p>
        </p:txBody>
      </p:sp>
      <p:graphicFrame>
        <p:nvGraphicFramePr>
          <p:cNvPr id="2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469440178"/>
              </p:ext>
            </p:extLst>
          </p:nvPr>
        </p:nvGraphicFramePr>
        <p:xfrm>
          <a:off x="796925" y="876300"/>
          <a:ext cx="13076238" cy="632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ABF2D8-9AE3-4861-9A02-0D84CB032204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sz="1400" smtClean="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86539630"/>
              </p:ext>
            </p:extLst>
          </p:nvPr>
        </p:nvGraphicFramePr>
        <p:xfrm>
          <a:off x="590550" y="1670050"/>
          <a:ext cx="9042400" cy="5350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4" name="TextBox 3"/>
          <p:cNvSpPr txBox="1">
            <a:spLocks noChangeArrowheads="1"/>
          </p:cNvSpPr>
          <p:nvPr/>
        </p:nvSpPr>
        <p:spPr bwMode="auto">
          <a:xfrm>
            <a:off x="260350" y="336550"/>
            <a:ext cx="10006013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</a:t>
            </a:r>
            <a:r>
              <a:rPr lang="ru-RU" altLang="ru-RU" sz="28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Семичанского </a:t>
            </a:r>
            <a:r>
              <a:rPr lang="ru-RU" altLang="ru-RU" sz="2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                        поселения в </a:t>
            </a:r>
            <a:r>
              <a:rPr lang="ru-RU" altLang="ru-RU" sz="28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altLang="ru-RU" sz="2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                      </a:t>
            </a:r>
            <a:r>
              <a:rPr lang="ru-RU" altLang="ru-RU" sz="1800" i="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endParaRPr lang="ru-RU" altLang="ru-RU" sz="1800" i="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626" name="_s3083"/>
          <p:cNvCxnSpPr>
            <a:cxnSpLocks noChangeShapeType="1"/>
          </p:cNvCxnSpPr>
          <p:nvPr/>
        </p:nvCxnSpPr>
        <p:spPr bwMode="auto">
          <a:xfrm rot="10800000">
            <a:off x="4791075" y="1708150"/>
            <a:ext cx="404813" cy="1633538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627" name="_s3084"/>
          <p:cNvCxnSpPr>
            <a:cxnSpLocks noChangeShapeType="1"/>
          </p:cNvCxnSpPr>
          <p:nvPr/>
        </p:nvCxnSpPr>
        <p:spPr bwMode="auto">
          <a:xfrm flipV="1">
            <a:off x="4757738" y="2138363"/>
            <a:ext cx="452437" cy="2033587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628" name="_s3085"/>
          <p:cNvCxnSpPr>
            <a:cxnSpLocks noChangeShapeType="1"/>
          </p:cNvCxnSpPr>
          <p:nvPr/>
        </p:nvCxnSpPr>
        <p:spPr bwMode="auto">
          <a:xfrm rot="10800000">
            <a:off x="5210175" y="676275"/>
            <a:ext cx="442913" cy="1217613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629" name="_s3086"/>
          <p:cNvCxnSpPr>
            <a:cxnSpLocks noChangeShapeType="1"/>
          </p:cNvCxnSpPr>
          <p:nvPr/>
        </p:nvCxnSpPr>
        <p:spPr bwMode="auto">
          <a:xfrm flipV="1">
            <a:off x="4792663" y="1408113"/>
            <a:ext cx="417512" cy="647700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630" name="_s3087"/>
          <p:cNvCxnSpPr>
            <a:cxnSpLocks noChangeShapeType="1"/>
          </p:cNvCxnSpPr>
          <p:nvPr/>
        </p:nvCxnSpPr>
        <p:spPr bwMode="auto">
          <a:xfrm rot="10800000">
            <a:off x="5210175" y="1436688"/>
            <a:ext cx="442913" cy="3521075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3560" name="_s3088"/>
          <p:cNvSpPr>
            <a:spLocks noChangeArrowheads="1"/>
          </p:cNvSpPr>
          <p:nvPr/>
        </p:nvSpPr>
        <p:spPr bwMode="auto">
          <a:xfrm>
            <a:off x="2987675" y="527050"/>
            <a:ext cx="4537075" cy="868363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1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924959" eaLnBrk="1" hangingPunct="1">
              <a:defRPr/>
            </a:pPr>
            <a:r>
              <a:rPr lang="ru-RU" i="0" dirty="0">
                <a:solidFill>
                  <a:srgbClr val="FFFF00"/>
                </a:solidFill>
              </a:rPr>
              <a:t>Объем расходов на муниципальные </a:t>
            </a:r>
            <a:r>
              <a:rPr lang="ru-RU" i="0" dirty="0" smtClean="0">
                <a:solidFill>
                  <a:srgbClr val="FFFF00"/>
                </a:solidFill>
              </a:rPr>
              <a:t> </a:t>
            </a:r>
            <a:r>
              <a:rPr lang="ru-RU" i="0" dirty="0">
                <a:solidFill>
                  <a:srgbClr val="FFFF00"/>
                </a:solidFill>
              </a:rPr>
              <a:t>программы </a:t>
            </a:r>
            <a:r>
              <a:rPr lang="ru-RU" i="0" dirty="0" smtClean="0">
                <a:solidFill>
                  <a:srgbClr val="FFFF00"/>
                </a:solidFill>
              </a:rPr>
              <a:t>в </a:t>
            </a:r>
            <a:r>
              <a:rPr lang="ru-RU" i="0" dirty="0" smtClean="0">
                <a:solidFill>
                  <a:srgbClr val="FFFF00"/>
                </a:solidFill>
              </a:rPr>
              <a:t>2023 </a:t>
            </a:r>
            <a:r>
              <a:rPr lang="ru-RU" i="0" dirty="0" smtClean="0">
                <a:solidFill>
                  <a:srgbClr val="FFFF00"/>
                </a:solidFill>
              </a:rPr>
              <a:t>году –</a:t>
            </a:r>
          </a:p>
          <a:p>
            <a:pPr algn="ctr" defTabSz="924959" eaLnBrk="1" hangingPunct="1">
              <a:defRPr/>
            </a:pPr>
            <a:r>
              <a:rPr lang="ru-RU" i="0" dirty="0" smtClean="0">
                <a:solidFill>
                  <a:srgbClr val="FFFF00"/>
                </a:solidFill>
              </a:rPr>
              <a:t>9 859,8  </a:t>
            </a:r>
            <a:r>
              <a:rPr lang="ru-RU" i="0" dirty="0" smtClean="0">
                <a:solidFill>
                  <a:srgbClr val="FFFF00"/>
                </a:solidFill>
              </a:rPr>
              <a:t>тыс. рублей</a:t>
            </a:r>
            <a:endParaRPr lang="ru-RU" i="0" dirty="0">
              <a:solidFill>
                <a:srgbClr val="FFFF00"/>
              </a:solidFill>
            </a:endParaRPr>
          </a:p>
        </p:txBody>
      </p:sp>
      <p:sp>
        <p:nvSpPr>
          <p:cNvPr id="26632" name="_s3089"/>
          <p:cNvSpPr>
            <a:spLocks noChangeArrowheads="1"/>
          </p:cNvSpPr>
          <p:nvPr/>
        </p:nvSpPr>
        <p:spPr bwMode="auto">
          <a:xfrm>
            <a:off x="5721350" y="3779838"/>
            <a:ext cx="4019550" cy="706437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Защита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населения и 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территории от чрезвычайных ситуаций, обеспечение пожарной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безопасности и безопасности людей на водных объектах </a:t>
            </a:r>
            <a:r>
              <a:rPr lang="ru-RU" sz="1200" i="0" dirty="0" smtClean="0">
                <a:latin typeface="Times New Roman" panose="02020603050405020304" pitchFamily="18" charset="0"/>
              </a:rPr>
              <a:t>– </a:t>
            </a:r>
            <a:endParaRPr lang="ru-RU" sz="120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15,3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тыс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. рублей 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0,2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%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3" name="_s3090"/>
          <p:cNvSpPr>
            <a:spLocks noChangeArrowheads="1"/>
          </p:cNvSpPr>
          <p:nvPr/>
        </p:nvSpPr>
        <p:spPr bwMode="auto">
          <a:xfrm>
            <a:off x="755650" y="1819275"/>
            <a:ext cx="4127500" cy="889000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Arial" panose="020B0604020202020204" pitchFamily="34" charset="0"/>
              </a:rPr>
              <a:t>Развитие транспортной системы –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144,7 </a:t>
            </a: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тыс</a:t>
            </a:r>
            <a:r>
              <a:rPr lang="ru-RU" sz="1200" i="0" dirty="0">
                <a:solidFill>
                  <a:srgbClr val="FFFF00"/>
                </a:solidFill>
                <a:latin typeface="Arial" panose="020B0604020202020204" pitchFamily="34" charset="0"/>
              </a:rPr>
              <a:t>. рублей </a:t>
            </a: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1,5 </a:t>
            </a: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%</a:t>
            </a:r>
            <a:endParaRPr lang="ru-RU" sz="1200" i="0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A5002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6634" name="_s3091"/>
          <p:cNvSpPr>
            <a:spLocks noChangeArrowheads="1"/>
          </p:cNvSpPr>
          <p:nvPr/>
        </p:nvSpPr>
        <p:spPr bwMode="auto">
          <a:xfrm>
            <a:off x="5645150" y="1747838"/>
            <a:ext cx="4148138" cy="887412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Обеспечение качественными жилищно-коммунальными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 услугами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населения Семичанского сельского поселения-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475,1 </a:t>
            </a: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тыс. рублей  </a:t>
            </a: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4,8 </a:t>
            </a: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%</a:t>
            </a:r>
            <a:endParaRPr lang="ru-RU" sz="1200" i="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26635" name="_s3092"/>
          <p:cNvSpPr>
            <a:spLocks noChangeArrowheads="1"/>
          </p:cNvSpPr>
          <p:nvPr/>
        </p:nvSpPr>
        <p:spPr bwMode="auto">
          <a:xfrm>
            <a:off x="755650" y="3516313"/>
            <a:ext cx="4027488" cy="808037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Содействие занятости населения </a:t>
            </a:r>
            <a:r>
              <a:rPr lang="ru-RU" sz="16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– </a:t>
            </a:r>
            <a:endParaRPr lang="ru-RU" sz="16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i="0" dirty="0" smtClean="0">
                <a:solidFill>
                  <a:srgbClr val="FFFF00"/>
                </a:solidFill>
                <a:latin typeface="Arial Cyr" panose="020B0604020202020204" pitchFamily="34" charset="0"/>
                <a:ea typeface="Arial Cyr" panose="020B0604020202020204" pitchFamily="34" charset="0"/>
                <a:cs typeface="Arial Cyr" panose="020B0604020202020204" pitchFamily="34" charset="0"/>
              </a:rPr>
              <a:t>217,7 </a:t>
            </a:r>
            <a:r>
              <a:rPr lang="ru-RU" sz="1200" i="0" dirty="0">
                <a:solidFill>
                  <a:srgbClr val="FFFF00"/>
                </a:solidFill>
                <a:latin typeface="Arial Cyr" panose="020B0604020202020204" pitchFamily="34" charset="0"/>
                <a:ea typeface="Arial Cyr" panose="020B0604020202020204" pitchFamily="34" charset="0"/>
                <a:cs typeface="Arial Cyr" panose="020B0604020202020204" pitchFamily="34" charset="0"/>
              </a:rPr>
              <a:t>тыс. рублей  </a:t>
            </a:r>
            <a:r>
              <a:rPr lang="ru-RU" sz="1200" i="0" dirty="0" smtClean="0">
                <a:solidFill>
                  <a:srgbClr val="FFFF00"/>
                </a:solidFill>
                <a:latin typeface="Arial Cyr" panose="020B0604020202020204" pitchFamily="34" charset="0"/>
                <a:ea typeface="Arial Cyr" panose="020B0604020202020204" pitchFamily="34" charset="0"/>
                <a:cs typeface="Arial Cyr" panose="020B0604020202020204" pitchFamily="34" charset="0"/>
              </a:rPr>
              <a:t>2,2 </a:t>
            </a:r>
            <a:r>
              <a:rPr lang="ru-RU" sz="1200" i="0" dirty="0" smtClean="0">
                <a:solidFill>
                  <a:srgbClr val="FFFF00"/>
                </a:solidFill>
                <a:latin typeface="Arial Cyr" panose="020B0604020202020204" pitchFamily="34" charset="0"/>
                <a:ea typeface="Arial Cyr" panose="020B0604020202020204" pitchFamily="34" charset="0"/>
                <a:cs typeface="Arial Cyr" panose="020B0604020202020204" pitchFamily="34" charset="0"/>
              </a:rPr>
              <a:t>%</a:t>
            </a:r>
            <a:endParaRPr lang="ru-RU" sz="1200" i="0" dirty="0">
              <a:solidFill>
                <a:srgbClr val="FFFF00"/>
              </a:solidFill>
              <a:latin typeface="Arial Cyr" panose="020B0604020202020204" pitchFamily="34" charset="0"/>
              <a:ea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6636" name="_s3093"/>
          <p:cNvSpPr>
            <a:spLocks noChangeArrowheads="1"/>
          </p:cNvSpPr>
          <p:nvPr/>
        </p:nvSpPr>
        <p:spPr bwMode="auto">
          <a:xfrm>
            <a:off x="5652542" y="2772519"/>
            <a:ext cx="4135437" cy="811212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200" i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200" i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Охрана окружающей среды и рациональное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природопользование-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14,3 тыс. рублей 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0,1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%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latin typeface="Arial" panose="020B0604020202020204" pitchFamily="34" charset="0"/>
              </a:rPr>
              <a:t> </a:t>
            </a:r>
            <a:endParaRPr lang="ru-RU" sz="12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7" name="Text Box 147"/>
          <p:cNvSpPr txBox="1">
            <a:spLocks noChangeArrowheads="1"/>
          </p:cNvSpPr>
          <p:nvPr/>
        </p:nvSpPr>
        <p:spPr bwMode="auto">
          <a:xfrm>
            <a:off x="9398000" y="2954338"/>
            <a:ext cx="7143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38" name="Text Box 148"/>
          <p:cNvSpPr txBox="1">
            <a:spLocks noChangeArrowheads="1"/>
          </p:cNvSpPr>
          <p:nvPr/>
        </p:nvSpPr>
        <p:spPr bwMode="auto">
          <a:xfrm>
            <a:off x="468313" y="1836738"/>
            <a:ext cx="8667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39" name="Text Box 149"/>
          <p:cNvSpPr txBox="1">
            <a:spLocks noChangeArrowheads="1"/>
          </p:cNvSpPr>
          <p:nvPr/>
        </p:nvSpPr>
        <p:spPr bwMode="auto">
          <a:xfrm>
            <a:off x="395288" y="2954338"/>
            <a:ext cx="94456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0" name="Text Box 151"/>
          <p:cNvSpPr txBox="1">
            <a:spLocks noChangeArrowheads="1"/>
          </p:cNvSpPr>
          <p:nvPr/>
        </p:nvSpPr>
        <p:spPr bwMode="auto">
          <a:xfrm>
            <a:off x="468313" y="6286500"/>
            <a:ext cx="795337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1" name="Text Box 152"/>
          <p:cNvSpPr txBox="1">
            <a:spLocks noChangeArrowheads="1"/>
          </p:cNvSpPr>
          <p:nvPr/>
        </p:nvSpPr>
        <p:spPr bwMode="auto">
          <a:xfrm>
            <a:off x="9398000" y="757238"/>
            <a:ext cx="719138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2" name="Text Box 154"/>
          <p:cNvSpPr txBox="1">
            <a:spLocks noChangeArrowheads="1"/>
          </p:cNvSpPr>
          <p:nvPr/>
        </p:nvSpPr>
        <p:spPr bwMode="auto">
          <a:xfrm>
            <a:off x="9398000" y="4090988"/>
            <a:ext cx="7191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3" name="Text Box 155"/>
          <p:cNvSpPr txBox="1">
            <a:spLocks noChangeArrowheads="1"/>
          </p:cNvSpPr>
          <p:nvPr/>
        </p:nvSpPr>
        <p:spPr bwMode="auto">
          <a:xfrm>
            <a:off x="9398000" y="5224463"/>
            <a:ext cx="7143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4" name="Text Box 156"/>
          <p:cNvSpPr txBox="1">
            <a:spLocks noChangeArrowheads="1"/>
          </p:cNvSpPr>
          <p:nvPr/>
        </p:nvSpPr>
        <p:spPr bwMode="auto">
          <a:xfrm>
            <a:off x="9398000" y="6286500"/>
            <a:ext cx="719138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5" name="Text Box 150"/>
          <p:cNvSpPr txBox="1">
            <a:spLocks noChangeArrowheads="1"/>
          </p:cNvSpPr>
          <p:nvPr/>
        </p:nvSpPr>
        <p:spPr bwMode="auto">
          <a:xfrm>
            <a:off x="9396413" y="4860925"/>
            <a:ext cx="795337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Arial" panose="020B0604020202020204" pitchFamily="34" charset="0"/>
            </a:endParaRPr>
          </a:p>
        </p:txBody>
      </p:sp>
      <p:sp>
        <p:nvSpPr>
          <p:cNvPr id="26646" name="_s3089"/>
          <p:cNvSpPr>
            <a:spLocks noChangeArrowheads="1"/>
          </p:cNvSpPr>
          <p:nvPr/>
        </p:nvSpPr>
        <p:spPr bwMode="auto">
          <a:xfrm>
            <a:off x="755650" y="5240338"/>
            <a:ext cx="4002088" cy="647700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Энергоэффективность </a:t>
            </a:r>
            <a:r>
              <a:rPr lang="ru-RU" sz="1200" i="0" dirty="0" smtClean="0">
                <a:latin typeface="Times New Roman" panose="02020603050405020304" pitchFamily="18" charset="0"/>
              </a:rPr>
              <a:t>– </a:t>
            </a:r>
            <a:endParaRPr lang="ru-RU" sz="120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4,0 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тыс. рублей 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0,0 %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26647" name="_s3082"/>
          <p:cNvCxnSpPr>
            <a:cxnSpLocks noChangeShapeType="1"/>
          </p:cNvCxnSpPr>
          <p:nvPr/>
        </p:nvCxnSpPr>
        <p:spPr bwMode="auto">
          <a:xfrm flipV="1">
            <a:off x="4776788" y="2708275"/>
            <a:ext cx="434975" cy="2935288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6648" name="Прямоугольник 38"/>
          <p:cNvSpPr>
            <a:spLocks noChangeArrowheads="1"/>
          </p:cNvSpPr>
          <p:nvPr/>
        </p:nvSpPr>
        <p:spPr bwMode="auto">
          <a:xfrm>
            <a:off x="3492500" y="6456363"/>
            <a:ext cx="287338" cy="30480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386" tIns="45693" rIns="91386" bIns="45693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2500" b="0" i="0">
              <a:latin typeface="Times New Roman" panose="02020603050405020304" pitchFamily="18" charset="0"/>
            </a:endParaRPr>
          </a:p>
        </p:txBody>
      </p:sp>
      <p:sp>
        <p:nvSpPr>
          <p:cNvPr id="26649" name="Прямоугольник 39"/>
          <p:cNvSpPr>
            <a:spLocks noChangeArrowheads="1"/>
          </p:cNvSpPr>
          <p:nvPr/>
        </p:nvSpPr>
        <p:spPr bwMode="auto">
          <a:xfrm>
            <a:off x="4103688" y="6473825"/>
            <a:ext cx="252412" cy="287338"/>
          </a:xfrm>
          <a:prstGeom prst="rect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386" tIns="45693" rIns="91386" bIns="45693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2500" b="0" i="0">
              <a:latin typeface="Times New Roman" panose="02020603050405020304" pitchFamily="18" charset="0"/>
            </a:endParaRPr>
          </a:p>
        </p:txBody>
      </p:sp>
      <p:sp>
        <p:nvSpPr>
          <p:cNvPr id="26650" name="_s3089"/>
          <p:cNvSpPr>
            <a:spLocks noChangeArrowheads="1"/>
          </p:cNvSpPr>
          <p:nvPr/>
        </p:nvSpPr>
        <p:spPr bwMode="auto">
          <a:xfrm>
            <a:off x="5721350" y="4781550"/>
            <a:ext cx="4019550" cy="70643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4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Муниципальная политика </a:t>
            </a:r>
            <a:r>
              <a:rPr lang="ru-RU" sz="1400" i="0" dirty="0" smtClean="0">
                <a:latin typeface="Times New Roman" panose="02020603050405020304" pitchFamily="18" charset="0"/>
              </a:rPr>
              <a:t>–</a:t>
            </a:r>
            <a:endParaRPr lang="ru-RU" sz="140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4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ru-RU" sz="14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7 612,1 </a:t>
            </a:r>
            <a:r>
              <a:rPr lang="ru-RU" sz="14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тыс. рублей   </a:t>
            </a:r>
            <a:r>
              <a:rPr lang="ru-RU" sz="14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77,2 </a:t>
            </a:r>
            <a:r>
              <a:rPr lang="ru-RU" sz="14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% </a:t>
            </a:r>
            <a:endParaRPr lang="ru-RU" sz="14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1" name="_s3089"/>
          <p:cNvSpPr>
            <a:spLocks noChangeArrowheads="1"/>
          </p:cNvSpPr>
          <p:nvPr/>
        </p:nvSpPr>
        <p:spPr bwMode="auto">
          <a:xfrm>
            <a:off x="790575" y="2708275"/>
            <a:ext cx="4019550" cy="70643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Развитие культуры </a:t>
            </a:r>
            <a:r>
              <a:rPr lang="ru-RU" sz="1200" i="0" dirty="0" smtClean="0">
                <a:latin typeface="Arial" panose="020B0604020202020204" pitchFamily="34" charset="0"/>
              </a:rPr>
              <a:t> </a:t>
            </a:r>
            <a:r>
              <a:rPr lang="ru-RU" sz="1200" i="0" dirty="0">
                <a:latin typeface="Times New Roman" panose="02020603050405020304" pitchFamily="18" charset="0"/>
              </a:rPr>
              <a:t>–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1 260,0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тыс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. рублей 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12,8 %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2" name="_s3089"/>
          <p:cNvSpPr>
            <a:spLocks noChangeArrowheads="1"/>
          </p:cNvSpPr>
          <p:nvPr/>
        </p:nvSpPr>
        <p:spPr bwMode="auto">
          <a:xfrm>
            <a:off x="790575" y="4495800"/>
            <a:ext cx="4019550" cy="70643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Обеспечение общественного порядка и противодействие преступности </a:t>
            </a: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ru-RU" sz="1200" i="0" dirty="0">
                <a:latin typeface="Times New Roman" panose="02020603050405020304" pitchFamily="18" charset="0"/>
              </a:rPr>
              <a:t>–-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41,6 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тыс. рублей 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0,4%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26653" name="_s3083"/>
          <p:cNvCxnSpPr>
            <a:cxnSpLocks noChangeShapeType="1"/>
          </p:cNvCxnSpPr>
          <p:nvPr/>
        </p:nvCxnSpPr>
        <p:spPr bwMode="auto">
          <a:xfrm rot="10800000">
            <a:off x="5221288" y="1779588"/>
            <a:ext cx="404812" cy="1633537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6654" name="_s3089"/>
          <p:cNvSpPr>
            <a:spLocks noChangeArrowheads="1"/>
          </p:cNvSpPr>
          <p:nvPr/>
        </p:nvSpPr>
        <p:spPr bwMode="auto">
          <a:xfrm>
            <a:off x="5578475" y="5781675"/>
            <a:ext cx="4019550" cy="70643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Развитие физической культуры и спорта </a:t>
            </a:r>
            <a:r>
              <a:rPr lang="ru-RU" sz="1200" i="0" dirty="0" smtClean="0">
                <a:latin typeface="Times New Roman" panose="02020603050405020304" pitchFamily="18" charset="0"/>
              </a:rPr>
              <a:t>– </a:t>
            </a:r>
            <a:endParaRPr lang="ru-RU" sz="120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0,0 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тыс. рублей 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0,0 %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5" name="_s3089"/>
          <p:cNvSpPr>
            <a:spLocks noChangeArrowheads="1"/>
          </p:cNvSpPr>
          <p:nvPr/>
        </p:nvSpPr>
        <p:spPr bwMode="auto">
          <a:xfrm>
            <a:off x="790575" y="6067425"/>
            <a:ext cx="4019550" cy="70643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Управление муниципальным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имуществом – 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smtClean="0">
                <a:solidFill>
                  <a:srgbClr val="FFFF00"/>
                </a:solidFill>
                <a:latin typeface="Arial" panose="020B0604020202020204" pitchFamily="34" charset="0"/>
              </a:rPr>
              <a:t>75,0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тыс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. рублей 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0,8 </a:t>
            </a:r>
            <a:r>
              <a:rPr lang="ru-RU" sz="1200" i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%</a:t>
            </a:r>
            <a:endParaRPr lang="ru-RU" sz="1200" i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26656" name="_s3082"/>
          <p:cNvCxnSpPr>
            <a:cxnSpLocks noChangeShapeType="1"/>
          </p:cNvCxnSpPr>
          <p:nvPr/>
        </p:nvCxnSpPr>
        <p:spPr bwMode="auto">
          <a:xfrm flipV="1">
            <a:off x="4791075" y="3708400"/>
            <a:ext cx="434975" cy="2935288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657" name="_s3082"/>
          <p:cNvCxnSpPr>
            <a:cxnSpLocks noChangeShapeType="1"/>
          </p:cNvCxnSpPr>
          <p:nvPr/>
        </p:nvCxnSpPr>
        <p:spPr bwMode="auto">
          <a:xfrm rot="5400000" flipH="1" flipV="1">
            <a:off x="3612356" y="5029994"/>
            <a:ext cx="3216275" cy="158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658" name="_s3082"/>
          <p:cNvCxnSpPr>
            <a:cxnSpLocks noChangeShapeType="1"/>
            <a:endCxn id="26654" idx="2"/>
          </p:cNvCxnSpPr>
          <p:nvPr/>
        </p:nvCxnSpPr>
        <p:spPr bwMode="auto">
          <a:xfrm rot="16200000" flipH="1">
            <a:off x="4954588" y="5548313"/>
            <a:ext cx="890587" cy="357187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659" name="_s3082"/>
          <p:cNvCxnSpPr>
            <a:cxnSpLocks noChangeShapeType="1"/>
          </p:cNvCxnSpPr>
          <p:nvPr/>
        </p:nvCxnSpPr>
        <p:spPr bwMode="auto">
          <a:xfrm flipV="1">
            <a:off x="4791075" y="2208213"/>
            <a:ext cx="434975" cy="2935287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7243" y="236265"/>
            <a:ext cx="8842212" cy="1969079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2200" b="1" dirty="0" smtClean="0">
                <a:latin typeface="Candara" pitchFamily="34" charset="0"/>
              </a:rPr>
              <a:t>Расходы бюджета Семичанского сельского поселения, </a:t>
            </a:r>
            <a:br>
              <a:rPr lang="ru-RU" sz="2200" b="1" dirty="0" smtClean="0">
                <a:latin typeface="Candara" pitchFamily="34" charset="0"/>
              </a:rPr>
            </a:br>
            <a:r>
              <a:rPr lang="ru-RU" sz="2200" b="1" dirty="0" smtClean="0">
                <a:latin typeface="Candara" pitchFamily="34" charset="0"/>
              </a:rPr>
              <a:t>формируемые в рамках муниципальных программ, и непрограммные расходы</a:t>
            </a:r>
            <a:br>
              <a:rPr lang="ru-RU" sz="2200" b="1" dirty="0" smtClean="0">
                <a:latin typeface="Candara" pitchFamily="34" charset="0"/>
              </a:rPr>
            </a:br>
            <a:r>
              <a:rPr lang="ru-RU" sz="2800" b="1" dirty="0" smtClean="0">
                <a:latin typeface="Candara" pitchFamily="34" charset="0"/>
              </a:rPr>
              <a:t/>
            </a:r>
            <a:br>
              <a:rPr lang="ru-RU" sz="2800" b="1" dirty="0" smtClean="0">
                <a:latin typeface="Candara" pitchFamily="34" charset="0"/>
              </a:rPr>
            </a:br>
            <a:r>
              <a:rPr lang="ru-RU" sz="3400" b="1" dirty="0" smtClean="0">
                <a:latin typeface="Candara" pitchFamily="34" charset="0"/>
              </a:rPr>
              <a:t>  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2021                         2022                         2023</a:t>
            </a:r>
            <a:endParaRPr lang="ru-RU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9422" y="2835473"/>
            <a:ext cx="9706857" cy="3780632"/>
          </a:xfrm>
          <a:ln>
            <a:miter lim="800000"/>
            <a:headEnd/>
            <a:tailEnd/>
          </a:ln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  <a:p>
            <a:pPr algn="just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87681" y="2813560"/>
            <a:ext cx="2365553" cy="196909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10984,5тыс.руб</a:t>
            </a:r>
            <a:endParaRPr lang="ru-RU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341334" y="2835467"/>
            <a:ext cx="2365553" cy="196909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9 </a:t>
            </a:r>
            <a:r>
              <a:rPr lang="ru-RU" dirty="0" smtClean="0"/>
              <a:t>859,8</a:t>
            </a:r>
            <a:endParaRPr lang="ru-RU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тыс.руб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078503" y="2835467"/>
            <a:ext cx="2447124" cy="196909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9370,3</a:t>
            </a:r>
            <a:endParaRPr lang="ru-RU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тыс. </a:t>
            </a:r>
            <a:r>
              <a:rPr lang="ru-RU" dirty="0" err="1"/>
              <a:t>руб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546777" y="3544340"/>
            <a:ext cx="1468274" cy="1102692"/>
          </a:xfrm>
          <a:prstGeom prst="ellipse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 smtClean="0"/>
              <a:t>160,9</a:t>
            </a:r>
            <a:endParaRPr lang="ru-RU" sz="17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/>
              <a:t>тыс.руб</a:t>
            </a:r>
            <a:endParaRPr lang="ru-RU" sz="1400" dirty="0"/>
          </a:p>
        </p:txBody>
      </p:sp>
      <p:sp>
        <p:nvSpPr>
          <p:cNvPr id="12" name="Овал 11"/>
          <p:cNvSpPr/>
          <p:nvPr/>
        </p:nvSpPr>
        <p:spPr>
          <a:xfrm>
            <a:off x="2228796" y="3578897"/>
            <a:ext cx="1524792" cy="1102692"/>
          </a:xfrm>
          <a:prstGeom prst="ellipse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96,3 </a:t>
            </a:r>
            <a:r>
              <a:rPr lang="ru-RU" dirty="0" err="1" smtClean="0"/>
              <a:t>тыс.руб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8809609" y="3544340"/>
            <a:ext cx="1386703" cy="1102692"/>
          </a:xfrm>
          <a:prstGeom prst="ellipse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 smtClean="0"/>
              <a:t>130,3 </a:t>
            </a:r>
            <a:r>
              <a:rPr lang="ru-RU" sz="1400" dirty="0" err="1" smtClean="0"/>
              <a:t>т</a:t>
            </a:r>
            <a:r>
              <a:rPr lang="ru-RU" sz="1400" b="0" dirty="0" err="1" smtClean="0"/>
              <a:t>ыс.руб</a:t>
            </a:r>
            <a:endParaRPr lang="ru-RU" sz="1400" b="0" dirty="0"/>
          </a:p>
        </p:txBody>
      </p:sp>
      <p:sp>
        <p:nvSpPr>
          <p:cNvPr id="14" name="Овал 13"/>
          <p:cNvSpPr/>
          <p:nvPr/>
        </p:nvSpPr>
        <p:spPr>
          <a:xfrm>
            <a:off x="979488" y="5199063"/>
            <a:ext cx="569912" cy="471487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659" name="TextBox 14"/>
          <p:cNvSpPr txBox="1">
            <a:spLocks noChangeArrowheads="1"/>
          </p:cNvSpPr>
          <p:nvPr/>
        </p:nvSpPr>
        <p:spPr bwMode="auto">
          <a:xfrm>
            <a:off x="2201863" y="5199063"/>
            <a:ext cx="7831137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>
                <a:latin typeface="Calibri" panose="020F0502020204030204" pitchFamily="34" charset="0"/>
              </a:rPr>
              <a:t>- расходы бюджета </a:t>
            </a:r>
            <a:r>
              <a:rPr lang="ru-RU" sz="1600" dirty="0" smtClean="0">
                <a:latin typeface="Calibri" panose="020F0502020204030204" pitchFamily="34" charset="0"/>
              </a:rPr>
              <a:t>Семичанского </a:t>
            </a:r>
            <a:r>
              <a:rPr lang="ru-RU" sz="1600" dirty="0">
                <a:latin typeface="Calibri" panose="020F0502020204030204" pitchFamily="34" charset="0"/>
              </a:rPr>
              <a:t>сельского поселения формируемые в рамках муниципальных программ </a:t>
            </a:r>
            <a:r>
              <a:rPr lang="ru-RU" sz="1600" dirty="0" smtClean="0">
                <a:latin typeface="Calibri" panose="020F0502020204030204" pitchFamily="34" charset="0"/>
              </a:rPr>
              <a:t>Семичанского </a:t>
            </a:r>
            <a:r>
              <a:rPr lang="ru-RU" sz="1600" dirty="0">
                <a:latin typeface="Calibri" panose="020F0502020204030204" pitchFamily="34" charset="0"/>
              </a:rPr>
              <a:t>сельского поселения</a:t>
            </a:r>
          </a:p>
        </p:txBody>
      </p:sp>
      <p:sp>
        <p:nvSpPr>
          <p:cNvPr id="16" name="Овал 15"/>
          <p:cNvSpPr/>
          <p:nvPr/>
        </p:nvSpPr>
        <p:spPr>
          <a:xfrm>
            <a:off x="978813" y="6222307"/>
            <a:ext cx="570996" cy="47258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663" name="TextBox 16"/>
          <p:cNvSpPr txBox="1">
            <a:spLocks noChangeArrowheads="1"/>
          </p:cNvSpPr>
          <p:nvPr/>
        </p:nvSpPr>
        <p:spPr bwMode="auto">
          <a:xfrm>
            <a:off x="2201863" y="6223000"/>
            <a:ext cx="742315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>
                <a:latin typeface="Calibri" panose="020F0502020204030204" pitchFamily="34" charset="0"/>
              </a:rPr>
              <a:t>- непрограммные расходы бюджета </a:t>
            </a:r>
            <a:r>
              <a:rPr lang="ru-RU" sz="1600" dirty="0" smtClean="0">
                <a:latin typeface="Calibri" panose="020F0502020204030204" pitchFamily="34" charset="0"/>
              </a:rPr>
              <a:t>Семичанского </a:t>
            </a:r>
            <a:r>
              <a:rPr lang="ru-RU" sz="1600" dirty="0">
                <a:latin typeface="Calibri" panose="020F0502020204030204" pitchFamily="34" charset="0"/>
              </a:rPr>
              <a:t>сельского поселения</a:t>
            </a:r>
          </a:p>
        </p:txBody>
      </p:sp>
      <p:sp>
        <p:nvSpPr>
          <p:cNvPr id="27664" name="TextBox 17"/>
          <p:cNvSpPr txBox="1">
            <a:spLocks noChangeArrowheads="1"/>
          </p:cNvSpPr>
          <p:nvPr/>
        </p:nvSpPr>
        <p:spPr bwMode="auto">
          <a:xfrm>
            <a:off x="1549400" y="2520950"/>
            <a:ext cx="89693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 smtClean="0">
                <a:latin typeface="Calibri" panose="020F0502020204030204" pitchFamily="34" charset="0"/>
              </a:rPr>
              <a:t>99,1%</a:t>
            </a:r>
            <a:endParaRPr lang="ru-RU" sz="1600" dirty="0">
              <a:latin typeface="Calibri" panose="020F0502020204030204" pitchFamily="34" charset="0"/>
            </a:endParaRPr>
          </a:p>
        </p:txBody>
      </p:sp>
      <p:sp>
        <p:nvSpPr>
          <p:cNvPr id="27665" name="TextBox 18"/>
          <p:cNvSpPr txBox="1">
            <a:spLocks noChangeArrowheads="1"/>
          </p:cNvSpPr>
          <p:nvPr/>
        </p:nvSpPr>
        <p:spPr bwMode="auto">
          <a:xfrm>
            <a:off x="2773363" y="3071813"/>
            <a:ext cx="8159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800" dirty="0" smtClean="0">
                <a:latin typeface="Calibri" panose="020F0502020204030204" pitchFamily="34" charset="0"/>
              </a:rPr>
              <a:t>0,9%</a:t>
            </a:r>
            <a:endParaRPr lang="ru-RU" sz="1800" dirty="0">
              <a:latin typeface="Calibri" panose="020F0502020204030204" pitchFamily="34" charset="0"/>
            </a:endParaRPr>
          </a:p>
        </p:txBody>
      </p:sp>
      <p:sp>
        <p:nvSpPr>
          <p:cNvPr id="27666" name="TextBox 19"/>
          <p:cNvSpPr txBox="1">
            <a:spLocks noChangeArrowheads="1"/>
          </p:cNvSpPr>
          <p:nvPr/>
        </p:nvSpPr>
        <p:spPr bwMode="auto">
          <a:xfrm>
            <a:off x="4649788" y="2598738"/>
            <a:ext cx="89693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 smtClean="0">
                <a:latin typeface="Calibri" panose="020F0502020204030204" pitchFamily="34" charset="0"/>
              </a:rPr>
              <a:t>98,3%</a:t>
            </a:r>
            <a:endParaRPr lang="ru-RU" sz="1600" dirty="0">
              <a:latin typeface="Calibri" panose="020F0502020204030204" pitchFamily="34" charset="0"/>
            </a:endParaRPr>
          </a:p>
        </p:txBody>
      </p:sp>
      <p:sp>
        <p:nvSpPr>
          <p:cNvPr id="27667" name="TextBox 21"/>
          <p:cNvSpPr txBox="1">
            <a:spLocks noChangeArrowheads="1"/>
          </p:cNvSpPr>
          <p:nvPr/>
        </p:nvSpPr>
        <p:spPr bwMode="auto">
          <a:xfrm>
            <a:off x="6199188" y="3151188"/>
            <a:ext cx="73501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 smtClean="0">
                <a:latin typeface="Calibri" panose="020F0502020204030204" pitchFamily="34" charset="0"/>
              </a:rPr>
              <a:t>1,7%</a:t>
            </a:r>
            <a:endParaRPr lang="ru-RU" sz="1600" dirty="0">
              <a:latin typeface="Calibri" panose="020F0502020204030204" pitchFamily="34" charset="0"/>
            </a:endParaRPr>
          </a:p>
        </p:txBody>
      </p:sp>
      <p:sp>
        <p:nvSpPr>
          <p:cNvPr id="27668" name="TextBox 22"/>
          <p:cNvSpPr txBox="1">
            <a:spLocks noChangeArrowheads="1"/>
          </p:cNvSpPr>
          <p:nvPr/>
        </p:nvSpPr>
        <p:spPr bwMode="auto">
          <a:xfrm>
            <a:off x="8075613" y="2598738"/>
            <a:ext cx="89693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 smtClean="0">
                <a:latin typeface="Calibri" panose="020F0502020204030204" pitchFamily="34" charset="0"/>
              </a:rPr>
              <a:t>98,7%</a:t>
            </a:r>
            <a:endParaRPr lang="ru-RU" sz="1600" dirty="0">
              <a:latin typeface="Calibri" panose="020F0502020204030204" pitchFamily="34" charset="0"/>
            </a:endParaRPr>
          </a:p>
        </p:txBody>
      </p:sp>
      <p:sp>
        <p:nvSpPr>
          <p:cNvPr id="27669" name="TextBox 24"/>
          <p:cNvSpPr txBox="1">
            <a:spLocks noChangeArrowheads="1"/>
          </p:cNvSpPr>
          <p:nvPr/>
        </p:nvSpPr>
        <p:spPr bwMode="auto">
          <a:xfrm>
            <a:off x="9380538" y="3151188"/>
            <a:ext cx="81597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 smtClean="0">
                <a:latin typeface="Calibri" panose="020F0502020204030204" pitchFamily="34" charset="0"/>
              </a:rPr>
              <a:t>1,3  </a:t>
            </a:r>
            <a:r>
              <a:rPr lang="ru-RU" sz="1600" dirty="0" smtClean="0">
                <a:latin typeface="Calibri" panose="020F0502020204030204" pitchFamily="34" charset="0"/>
              </a:rPr>
              <a:t>%</a:t>
            </a:r>
            <a:endParaRPr lang="ru-RU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91FDAF-BF10-492F-8AD7-18A035333E73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sz="1400" smtClean="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942975" y="612775"/>
            <a:ext cx="8961438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19" tIns="51409" rIns="102819" bIns="5140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 </a:t>
            </a:r>
            <a:r>
              <a:rPr lang="ru-RU" alt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Семичанского </a:t>
            </a:r>
            <a:r>
              <a:rPr lang="ru-RU" alt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на культуру в </a:t>
            </a:r>
            <a:r>
              <a:rPr lang="ru-RU" alt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alt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</p:txBody>
      </p:sp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593450771"/>
              </p:ext>
            </p:extLst>
          </p:nvPr>
        </p:nvGraphicFramePr>
        <p:xfrm>
          <a:off x="622300" y="1479550"/>
          <a:ext cx="6099175" cy="474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7223124" y="1620837"/>
            <a:ext cx="2965922" cy="231984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2850" tIns="51424" rIns="102850" bIns="5142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Расходы на </a:t>
            </a:r>
            <a:r>
              <a:rPr lang="ru-RU" altLang="ru-RU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обеспечение деятельности (оказания услуг) муниципального бюджетного учреждения культуры </a:t>
            </a:r>
            <a:r>
              <a:rPr lang="ru-RU" altLang="ru-RU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b="0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году составили </a:t>
            </a:r>
            <a:endParaRPr lang="ru-RU" altLang="ru-RU" b="0" i="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b="0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altLang="ru-RU" b="0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260,0 </a:t>
            </a:r>
            <a:r>
              <a:rPr lang="ru-RU" altLang="ru-RU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altLang="ru-RU" b="0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рублей </a:t>
            </a:r>
            <a:r>
              <a:rPr lang="ru-RU" altLang="ru-RU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(исполнение к уточненному плану– 100% </a:t>
            </a:r>
            <a:r>
              <a:rPr lang="ru-RU" altLang="ru-RU" b="0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 descr="30%"/>
          <p:cNvSpPr>
            <a:spLocks noChangeArrowheads="1"/>
          </p:cNvSpPr>
          <p:nvPr/>
        </p:nvSpPr>
        <p:spPr bwMode="auto">
          <a:xfrm>
            <a:off x="755650" y="3054350"/>
            <a:ext cx="9566275" cy="11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809" tIns="51404" rIns="102809" bIns="51404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6600">
                <a:solidFill>
                  <a:srgbClr val="FFFF00"/>
                </a:solidFill>
                <a:latin typeface="Times New Roman" panose="02020603050405020304" pitchFamily="18" charset="0"/>
              </a:rPr>
              <a:t>Благодарю за внимание!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80134" y="612279"/>
            <a:ext cx="6768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25525" eaLnBrk="1" hangingPunct="1">
              <a:defRPr/>
            </a:pPr>
            <a:r>
              <a:rPr lang="ru-RU" sz="2800" dirty="0" smtClean="0">
                <a:solidFill>
                  <a:srgbClr val="00B050"/>
                </a:solidFill>
                <a:cs typeface="Times New Roman" pitchFamily="18" charset="0"/>
              </a:rPr>
              <a:t>Уважаемые жители Семичанского муниципального образования!</a:t>
            </a:r>
          </a:p>
          <a:p>
            <a:pPr algn="ctr" defTabSz="1025525" eaLnBrk="1" hangingPunct="1">
              <a:defRPr/>
            </a:pPr>
            <a:endParaRPr lang="ru-RU" altLang="ru-RU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982" y="1908423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92D050"/>
                </a:solidFill>
                <a:cs typeface="Times New Roman" pitchFamily="18" charset="0"/>
              </a:rPr>
              <a:t>Предлагаем Вашему вниманию «Отчет об исполнении бюджета Семичанского сельского поселения Дубовского района за 2023 год» в рамках проекта «Бюджет для граждан».</a:t>
            </a:r>
            <a:endParaRPr lang="ru-RU" sz="2400" dirty="0">
              <a:solidFill>
                <a:srgbClr val="92D050"/>
              </a:solidFill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990" y="4068663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92D050"/>
                </a:solidFill>
                <a:cs typeface="Times New Roman" pitchFamily="18" charset="0"/>
              </a:rPr>
              <a:t>Информация, представленная в данной презентации, познакомит жителей с основными характеристиками бюджета поселения  и результатами его исполнения за 2023 год.</a:t>
            </a:r>
            <a:endParaRPr lang="ru-RU" sz="2400" dirty="0">
              <a:solidFill>
                <a:srgbClr val="92D05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745663" y="7056438"/>
            <a:ext cx="520700" cy="403225"/>
          </a:xfrm>
        </p:spPr>
        <p:txBody>
          <a:bodyPr>
            <a:normAutofit/>
          </a:bodyPr>
          <a:lstStyle>
            <a:lvl1pPr eaLnBrk="0" hangingPunct="0"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fld id="{397D958F-F31E-48D1-9943-793577B3D08E}" type="slidenum">
              <a:rPr lang="en-US" sz="2000" smtClean="0">
                <a:solidFill>
                  <a:srgbClr val="B5A78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" panose="02040604050505020304" pitchFamily="18" charset="0"/>
              </a:rPr>
              <a:pPr eaLnBrk="1" hangingPunct="1">
                <a:lnSpc>
                  <a:spcPct val="90000"/>
                </a:lnSpc>
                <a:defRPr/>
              </a:pPr>
              <a:t>3</a:t>
            </a:fld>
            <a:endParaRPr lang="en-US" sz="2000" smtClean="0">
              <a:solidFill>
                <a:srgbClr val="B5A78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25" name="Rectangle 4"/>
          <p:cNvSpPr txBox="1">
            <a:spLocks noChangeArrowheads="1"/>
          </p:cNvSpPr>
          <p:nvPr/>
        </p:nvSpPr>
        <p:spPr bwMode="auto">
          <a:xfrm>
            <a:off x="0" y="174625"/>
            <a:ext cx="10440988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799" tIns="51399" rIns="102799" bIns="51399" anchor="ctr"/>
          <a:lstStyle/>
          <a:p>
            <a:pPr marL="501498" indent="-501498" algn="ctr" eaLnBrk="1" hangingPunct="1">
              <a:lnSpc>
                <a:spcPct val="80000"/>
              </a:lnSpc>
              <a:defRPr/>
            </a:pPr>
            <a:endParaRPr lang="ru-RU" sz="2700" b="0" i="0" kern="0" dirty="0">
              <a:solidFill>
                <a:prstClr val="black"/>
              </a:solidFill>
              <a:latin typeface="Corbel"/>
              <a:cs typeface="Arial" charset="0"/>
            </a:endParaRPr>
          </a:p>
          <a:p>
            <a:pPr marL="501498" indent="-501498" algn="ctr" eaLnBrk="1" hangingPunct="1">
              <a:lnSpc>
                <a:spcPct val="80000"/>
              </a:lnSpc>
              <a:defRPr/>
            </a:pPr>
            <a:endParaRPr lang="ru-RU" sz="2700" b="0" i="0" kern="0" dirty="0">
              <a:solidFill>
                <a:prstClr val="black"/>
              </a:solidFill>
              <a:latin typeface="Corbel"/>
              <a:cs typeface="Arial" charset="0"/>
            </a:endParaRPr>
          </a:p>
          <a:p>
            <a:pPr marL="501498" indent="-501498" algn="ctr" eaLnBrk="1" hangingPunct="1">
              <a:lnSpc>
                <a:spcPct val="80000"/>
              </a:lnSpc>
              <a:defRPr/>
            </a:pPr>
            <a:r>
              <a:rPr lang="ru-RU" sz="2700" kern="0" dirty="0">
                <a:solidFill>
                  <a:srgbClr val="FFFF00"/>
                </a:solidFill>
                <a:cs typeface="Times New Roman" pitchFamily="18" charset="0"/>
              </a:rPr>
              <a:t>Основные показатели исполнения бюджета поселения за </a:t>
            </a:r>
            <a:r>
              <a:rPr lang="ru-RU" sz="2700" kern="0" dirty="0" smtClean="0">
                <a:solidFill>
                  <a:srgbClr val="FFFF00"/>
                </a:solidFill>
                <a:cs typeface="Times New Roman" pitchFamily="18" charset="0"/>
              </a:rPr>
              <a:t>2023 </a:t>
            </a:r>
            <a:r>
              <a:rPr lang="ru-RU" sz="2700" kern="0" dirty="0">
                <a:solidFill>
                  <a:srgbClr val="FFFF00"/>
                </a:solidFill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70935693"/>
              </p:ext>
            </p:extLst>
          </p:nvPr>
        </p:nvGraphicFramePr>
        <p:xfrm>
          <a:off x="611188" y="900113"/>
          <a:ext cx="9217025" cy="2727276"/>
        </p:xfrm>
        <a:graphic>
          <a:graphicData uri="http://schemas.openxmlformats.org/drawingml/2006/table">
            <a:tbl>
              <a:tblPr/>
              <a:tblGrid>
                <a:gridCol w="3888433"/>
                <a:gridCol w="1872208"/>
                <a:gridCol w="1728192"/>
                <a:gridCol w="1728192"/>
              </a:tblGrid>
              <a:tr h="377302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FFFF00"/>
                          </a:solidFill>
                          <a:latin typeface="Arial"/>
                        </a:rPr>
                        <a:t>Доходная часть бюджета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84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6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</a:t>
                      </a:r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на 2023 год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Фактическое исполнение на 01.01.2024 </a:t>
                      </a:r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</a:tr>
              <a:tr h="4179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Общий объем доходов, всего: 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10 153,3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10 352,2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102,0%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179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т.ч.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 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4 152,1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4 351,0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104,8%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</a:tr>
              <a:tr h="5524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т.ч. безвозмездные поступления 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6 001,2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6 001,2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38873828"/>
              </p:ext>
            </p:extLst>
          </p:nvPr>
        </p:nvGraphicFramePr>
        <p:xfrm>
          <a:off x="612775" y="3492500"/>
          <a:ext cx="9217024" cy="2733622"/>
        </p:xfrm>
        <a:graphic>
          <a:graphicData uri="http://schemas.openxmlformats.org/drawingml/2006/table">
            <a:tbl>
              <a:tblPr/>
              <a:tblGrid>
                <a:gridCol w="3816424"/>
                <a:gridCol w="1944216"/>
                <a:gridCol w="1728192"/>
                <a:gridCol w="1728192"/>
              </a:tblGrid>
              <a:tr h="377277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FFFF00"/>
                          </a:solidFill>
                          <a:latin typeface="Arial"/>
                        </a:rPr>
                        <a:t>Расходная часть бюджета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план на </a:t>
                      </a:r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Фактическое </a:t>
                      </a:r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 на </a:t>
                      </a:r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01.01.2024 </a:t>
                      </a:r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</a:tr>
              <a:tr h="4884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Общий объём расходов, всего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11 393,5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9 990,1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87,7 </a:t>
                      </a:r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179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7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за счет собственных средств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11 118,5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9 715,1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87,3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</a:tr>
              <a:tr h="4884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Дефицит(-) Профицит(+)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1240,2</a:t>
                      </a:r>
                      <a:endParaRPr lang="ru-RU" sz="17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 smtClean="0">
                          <a:solidFill>
                            <a:srgbClr val="0066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362,1</a:t>
                      </a:r>
                      <a:endParaRPr lang="ru-RU" sz="1700" b="1" i="0" u="none" strike="noStrike" dirty="0">
                        <a:solidFill>
                          <a:srgbClr val="0066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67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ext Box 2"/>
          <p:cNvSpPr txBox="1">
            <a:spLocks noChangeArrowheads="1"/>
          </p:cNvSpPr>
          <p:nvPr/>
        </p:nvSpPr>
        <p:spPr bwMode="auto">
          <a:xfrm>
            <a:off x="566738" y="490538"/>
            <a:ext cx="9415462" cy="350033"/>
          </a:xfrm>
          <a:prstGeom prst="rect">
            <a:avLst/>
          </a:prstGeom>
          <a:noFill/>
          <a:ln>
            <a:noFill/>
          </a:ln>
          <a:extLst/>
        </p:spPr>
        <p:txBody>
          <a:bodyPr lIns="102809" tIns="51404" rIns="102809" bIns="51404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ru-RU" sz="16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СТРУКТУРА ДОХОД</a:t>
            </a:r>
            <a:r>
              <a:rPr lang="ru-RU" sz="16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ОВ </a:t>
            </a:r>
            <a:r>
              <a:rPr lang="ru-RU" sz="16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БЮДЖЕТА </a:t>
            </a:r>
            <a:r>
              <a:rPr lang="ru-RU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СЕМИЧАНСКОГО СЕЛЬСКОГО </a:t>
            </a:r>
            <a:r>
              <a:rPr lang="ru-RU" sz="16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ПОСЕЛЕНИЯ  ЗА</a:t>
            </a:r>
            <a:r>
              <a:rPr lang="ru-RU" sz="16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r>
              <a:rPr lang="ru-RU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2023год</a:t>
            </a:r>
            <a:endParaRPr lang="ru-RU" sz="1600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366838" y="7285038"/>
            <a:ext cx="44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400" i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2400" b="0" i="0">
              <a:latin typeface="Times New Roman" panose="02020603050405020304" pitchFamily="18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139825" y="7410450"/>
            <a:ext cx="2857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900" b="0" i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2400" b="0" i="0">
              <a:latin typeface="Times New Roman" panose="02020603050405020304" pitchFamily="18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42875" y="6734175"/>
            <a:ext cx="9805988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400" i="0" dirty="0">
                <a:latin typeface="Times New Roman" panose="02020603050405020304" pitchFamily="18" charset="0"/>
              </a:rPr>
              <a:t>    Фактическое исполнение           План </a:t>
            </a:r>
            <a:r>
              <a:rPr lang="ru-RU" sz="1400" i="0" dirty="0" smtClean="0">
                <a:latin typeface="Times New Roman" panose="02020603050405020304" pitchFamily="18" charset="0"/>
              </a:rPr>
              <a:t>2023 </a:t>
            </a:r>
            <a:r>
              <a:rPr lang="ru-RU" sz="1400" i="0" dirty="0">
                <a:latin typeface="Times New Roman" panose="02020603050405020304" pitchFamily="18" charset="0"/>
              </a:rPr>
              <a:t>года                   Отклонение</a:t>
            </a:r>
            <a:r>
              <a:rPr lang="en-US" sz="1400" i="0" dirty="0">
                <a:latin typeface="Times New Roman" panose="02020603050405020304" pitchFamily="18" charset="0"/>
              </a:rPr>
              <a:t> </a:t>
            </a:r>
            <a:r>
              <a:rPr lang="ru-RU" sz="1400" i="0" dirty="0">
                <a:latin typeface="Times New Roman" panose="02020603050405020304" pitchFamily="18" charset="0"/>
              </a:rPr>
              <a:t>от плана          % исполнения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9496425" y="-30163"/>
            <a:ext cx="985838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400" b="0">
              <a:latin typeface="Times New Roman" panose="02020603050405020304" pitchFamily="18" charset="0"/>
            </a:endParaRPr>
          </a:p>
        </p:txBody>
      </p:sp>
      <p:grpSp>
        <p:nvGrpSpPr>
          <p:cNvPr id="14343" name="Group 7"/>
          <p:cNvGrpSpPr>
            <a:grpSpLocks/>
          </p:cNvGrpSpPr>
          <p:nvPr/>
        </p:nvGrpSpPr>
        <p:grpSpPr bwMode="auto">
          <a:xfrm>
            <a:off x="84138" y="722313"/>
            <a:ext cx="9958387" cy="6519862"/>
            <a:chOff x="48" y="391"/>
            <a:chExt cx="5587" cy="3725"/>
          </a:xfrm>
        </p:grpSpPr>
        <p:sp>
          <p:nvSpPr>
            <p:cNvPr id="14351" name="Text Box 8"/>
            <p:cNvSpPr txBox="1">
              <a:spLocks noChangeArrowheads="1"/>
            </p:cNvSpPr>
            <p:nvPr/>
          </p:nvSpPr>
          <p:spPr bwMode="auto">
            <a:xfrm>
              <a:off x="4848" y="624"/>
              <a:ext cx="7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400">
                  <a:latin typeface="Times New Roman" panose="02020603050405020304" pitchFamily="18" charset="0"/>
                </a:rPr>
                <a:t>тыс.рублей</a:t>
              </a:r>
            </a:p>
          </p:txBody>
        </p:sp>
        <p:sp>
          <p:nvSpPr>
            <p:cNvPr id="14352" name="Rectangle 9"/>
            <p:cNvSpPr>
              <a:spLocks noChangeArrowheads="1"/>
            </p:cNvSpPr>
            <p:nvPr/>
          </p:nvSpPr>
          <p:spPr bwMode="auto">
            <a:xfrm>
              <a:off x="3619" y="39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3" name="Rectangle 10"/>
            <p:cNvSpPr>
              <a:spLocks noChangeArrowheads="1"/>
            </p:cNvSpPr>
            <p:nvPr/>
          </p:nvSpPr>
          <p:spPr bwMode="auto">
            <a:xfrm>
              <a:off x="1643" y="471"/>
              <a:ext cx="3211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                                                                                                                                                                                                                                                 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4" name="Rectangle 11"/>
            <p:cNvSpPr>
              <a:spLocks noChangeArrowheads="1"/>
            </p:cNvSpPr>
            <p:nvPr/>
          </p:nvSpPr>
          <p:spPr bwMode="auto">
            <a:xfrm>
              <a:off x="4988" y="471"/>
              <a:ext cx="365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               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5" name="Rectangle 12"/>
            <p:cNvSpPr>
              <a:spLocks noChangeArrowheads="1"/>
            </p:cNvSpPr>
            <p:nvPr/>
          </p:nvSpPr>
          <p:spPr bwMode="auto">
            <a:xfrm>
              <a:off x="48" y="849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6" name="Rectangle 13"/>
            <p:cNvSpPr>
              <a:spLocks noChangeArrowheads="1"/>
            </p:cNvSpPr>
            <p:nvPr/>
          </p:nvSpPr>
          <p:spPr bwMode="auto">
            <a:xfrm>
              <a:off x="3347" y="664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2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7" name="Rectangle 14"/>
            <p:cNvSpPr>
              <a:spLocks noChangeArrowheads="1"/>
            </p:cNvSpPr>
            <p:nvPr/>
          </p:nvSpPr>
          <p:spPr bwMode="auto">
            <a:xfrm>
              <a:off x="1104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8" name="Rectangle 15"/>
            <p:cNvSpPr>
              <a:spLocks noChangeArrowheads="1"/>
            </p:cNvSpPr>
            <p:nvPr/>
          </p:nvSpPr>
          <p:spPr bwMode="auto">
            <a:xfrm>
              <a:off x="3530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9" name="Rectangle 16"/>
            <p:cNvSpPr>
              <a:spLocks noChangeArrowheads="1"/>
            </p:cNvSpPr>
            <p:nvPr/>
          </p:nvSpPr>
          <p:spPr bwMode="auto">
            <a:xfrm>
              <a:off x="3616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0" name="Rectangle 17"/>
            <p:cNvSpPr>
              <a:spLocks noChangeArrowheads="1"/>
            </p:cNvSpPr>
            <p:nvPr/>
          </p:nvSpPr>
          <p:spPr bwMode="auto">
            <a:xfrm>
              <a:off x="3866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1" name="Rectangle 18"/>
            <p:cNvSpPr>
              <a:spLocks noChangeArrowheads="1"/>
            </p:cNvSpPr>
            <p:nvPr/>
          </p:nvSpPr>
          <p:spPr bwMode="auto">
            <a:xfrm>
              <a:off x="4117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2" name="Rectangle 19"/>
            <p:cNvSpPr>
              <a:spLocks noChangeArrowheads="1"/>
            </p:cNvSpPr>
            <p:nvPr/>
          </p:nvSpPr>
          <p:spPr bwMode="auto">
            <a:xfrm>
              <a:off x="4368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3" name="Rectangle 20"/>
            <p:cNvSpPr>
              <a:spLocks noChangeArrowheads="1"/>
            </p:cNvSpPr>
            <p:nvPr/>
          </p:nvSpPr>
          <p:spPr bwMode="auto">
            <a:xfrm>
              <a:off x="4619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4" name="Rectangle 21"/>
            <p:cNvSpPr>
              <a:spLocks noChangeArrowheads="1"/>
            </p:cNvSpPr>
            <p:nvPr/>
          </p:nvSpPr>
          <p:spPr bwMode="auto">
            <a:xfrm>
              <a:off x="2795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5" name="Rectangle 22"/>
            <p:cNvSpPr>
              <a:spLocks noChangeArrowheads="1"/>
            </p:cNvSpPr>
            <p:nvPr/>
          </p:nvSpPr>
          <p:spPr bwMode="auto">
            <a:xfrm>
              <a:off x="2880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6" name="Rectangle 23"/>
            <p:cNvSpPr>
              <a:spLocks noChangeArrowheads="1"/>
            </p:cNvSpPr>
            <p:nvPr/>
          </p:nvSpPr>
          <p:spPr bwMode="auto">
            <a:xfrm>
              <a:off x="3131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7" name="Rectangle 24"/>
            <p:cNvSpPr>
              <a:spLocks noChangeArrowheads="1"/>
            </p:cNvSpPr>
            <p:nvPr/>
          </p:nvSpPr>
          <p:spPr bwMode="auto">
            <a:xfrm>
              <a:off x="3383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8" name="Rectangle 25"/>
            <p:cNvSpPr>
              <a:spLocks noChangeArrowheads="1"/>
            </p:cNvSpPr>
            <p:nvPr/>
          </p:nvSpPr>
          <p:spPr bwMode="auto">
            <a:xfrm>
              <a:off x="3634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9" name="Rectangle 26"/>
            <p:cNvSpPr>
              <a:spLocks noChangeArrowheads="1"/>
            </p:cNvSpPr>
            <p:nvPr/>
          </p:nvSpPr>
          <p:spPr bwMode="auto">
            <a:xfrm>
              <a:off x="3885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70" name="Rectangle 27"/>
            <p:cNvSpPr>
              <a:spLocks noChangeArrowheads="1"/>
            </p:cNvSpPr>
            <p:nvPr/>
          </p:nvSpPr>
          <p:spPr bwMode="auto">
            <a:xfrm>
              <a:off x="4135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71" name="Rectangle 28"/>
            <p:cNvSpPr>
              <a:spLocks noChangeArrowheads="1"/>
            </p:cNvSpPr>
            <p:nvPr/>
          </p:nvSpPr>
          <p:spPr bwMode="auto">
            <a:xfrm>
              <a:off x="4387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72" name="Rectangle 29"/>
            <p:cNvSpPr>
              <a:spLocks noChangeArrowheads="1"/>
            </p:cNvSpPr>
            <p:nvPr/>
          </p:nvSpPr>
          <p:spPr bwMode="auto">
            <a:xfrm>
              <a:off x="4638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73" name="Text Box 30"/>
            <p:cNvSpPr txBox="1">
              <a:spLocks noChangeArrowheads="1"/>
            </p:cNvSpPr>
            <p:nvPr/>
          </p:nvSpPr>
          <p:spPr bwMode="auto">
            <a:xfrm>
              <a:off x="1728" y="482"/>
              <a:ext cx="2286" cy="4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 smtClean="0">
                  <a:latin typeface="Times New Roman" panose="02020603050405020304" pitchFamily="18" charset="0"/>
                </a:rPr>
                <a:t>ВСЕГО Д ОХОДОВ</a:t>
              </a:r>
              <a:endParaRPr lang="ru-RU" sz="1800" i="0" dirty="0"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 smtClean="0">
                  <a:latin typeface="Times New Roman" panose="02020603050405020304" pitchFamily="18" charset="0"/>
                </a:rPr>
                <a:t>10 352,2</a:t>
              </a:r>
              <a:endParaRPr lang="ru-RU" sz="1800" i="0" dirty="0">
                <a:latin typeface="Times New Roman" panose="02020603050405020304" pitchFamily="18" charset="0"/>
              </a:endParaRPr>
            </a:p>
          </p:txBody>
        </p:sp>
        <p:sp>
          <p:nvSpPr>
            <p:cNvPr id="14374" name="Text Box 31"/>
            <p:cNvSpPr txBox="1">
              <a:spLocks noChangeArrowheads="1"/>
            </p:cNvSpPr>
            <p:nvPr/>
          </p:nvSpPr>
          <p:spPr bwMode="auto">
            <a:xfrm>
              <a:off x="1728" y="941"/>
              <a:ext cx="2286" cy="22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 smtClean="0">
                  <a:latin typeface="Times New Roman" panose="02020603050405020304" pitchFamily="18" charset="0"/>
                </a:rPr>
                <a:t>10 153,3</a:t>
              </a:r>
              <a:endParaRPr lang="ru-RU" sz="1800" i="0" dirty="0">
                <a:latin typeface="Times New Roman" panose="02020603050405020304" pitchFamily="18" charset="0"/>
              </a:endParaRPr>
            </a:p>
          </p:txBody>
        </p:sp>
        <p:sp>
          <p:nvSpPr>
            <p:cNvPr id="14375" name="Text Box 32"/>
            <p:cNvSpPr txBox="1">
              <a:spLocks noChangeArrowheads="1"/>
            </p:cNvSpPr>
            <p:nvPr/>
          </p:nvSpPr>
          <p:spPr bwMode="auto">
            <a:xfrm>
              <a:off x="192" y="1776"/>
              <a:ext cx="2256" cy="7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i="0" dirty="0">
                  <a:latin typeface="Times New Roman" panose="02020603050405020304" pitchFamily="18" charset="0"/>
                </a:rPr>
                <a:t>Безвозмездные </a:t>
              </a:r>
            </a:p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i="0" dirty="0">
                  <a:latin typeface="Times New Roman" panose="02020603050405020304" pitchFamily="18" charset="0"/>
                </a:rPr>
                <a:t>поступления</a:t>
              </a:r>
            </a:p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>
                  <a:latin typeface="Times New Roman" panose="02020603050405020304" pitchFamily="18" charset="0"/>
                </a:rPr>
                <a:t> </a:t>
              </a:r>
              <a:r>
                <a:rPr lang="ru-RU" sz="1800" i="0" dirty="0" smtClean="0">
                  <a:latin typeface="Times New Roman" panose="02020603050405020304" pitchFamily="18" charset="0"/>
                </a:rPr>
                <a:t>6 001,2</a:t>
              </a:r>
              <a:endParaRPr lang="ru-RU" sz="1800" i="0" dirty="0">
                <a:latin typeface="Times New Roman" panose="02020603050405020304" pitchFamily="18" charset="0"/>
              </a:endParaRPr>
            </a:p>
          </p:txBody>
        </p:sp>
        <p:sp>
          <p:nvSpPr>
            <p:cNvPr id="14376" name="Text Box 33"/>
            <p:cNvSpPr txBox="1">
              <a:spLocks noChangeArrowheads="1"/>
            </p:cNvSpPr>
            <p:nvPr/>
          </p:nvSpPr>
          <p:spPr bwMode="auto">
            <a:xfrm>
              <a:off x="192" y="2512"/>
              <a:ext cx="2256" cy="22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 smtClean="0">
                  <a:latin typeface="Times New Roman" panose="02020603050405020304" pitchFamily="18" charset="0"/>
                </a:rPr>
                <a:t>6 001,2</a:t>
              </a:r>
              <a:endParaRPr lang="ru-RU" sz="1800" i="0" dirty="0">
                <a:latin typeface="Times New Roman" panose="02020603050405020304" pitchFamily="18" charset="0"/>
              </a:endParaRPr>
            </a:p>
          </p:txBody>
        </p:sp>
        <p:sp>
          <p:nvSpPr>
            <p:cNvPr id="14377" name="Text Box 35"/>
            <p:cNvSpPr txBox="1">
              <a:spLocks noChangeArrowheads="1"/>
            </p:cNvSpPr>
            <p:nvPr/>
          </p:nvSpPr>
          <p:spPr bwMode="auto">
            <a:xfrm>
              <a:off x="3379" y="1797"/>
              <a:ext cx="2256" cy="7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i="0" dirty="0">
                  <a:latin typeface="Times New Roman" panose="02020603050405020304" pitchFamily="18" charset="0"/>
                </a:rPr>
                <a:t>Налоговые и неналоговые</a:t>
              </a:r>
              <a:r>
                <a:rPr lang="ru-RU" sz="1800" i="0" dirty="0">
                  <a:latin typeface="Times New Roman" panose="02020603050405020304" pitchFamily="18" charset="0"/>
                </a:rPr>
                <a:t> </a:t>
              </a:r>
              <a:r>
                <a:rPr lang="ru-RU" sz="2000" i="0" dirty="0">
                  <a:latin typeface="Times New Roman" panose="02020603050405020304" pitchFamily="18" charset="0"/>
                </a:rPr>
                <a:t>доходы</a:t>
              </a:r>
            </a:p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ru-RU" sz="600" i="0" dirty="0"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 smtClean="0">
                  <a:latin typeface="Times New Roman" panose="02020603050405020304" pitchFamily="18" charset="0"/>
                </a:rPr>
                <a:t>4 351,0</a:t>
              </a:r>
              <a:endParaRPr lang="ru-RU" sz="1800" i="0" dirty="0">
                <a:latin typeface="Times New Roman" panose="02020603050405020304" pitchFamily="18" charset="0"/>
              </a:endParaRPr>
            </a:p>
          </p:txBody>
        </p:sp>
        <p:sp>
          <p:nvSpPr>
            <p:cNvPr id="14378" name="AutoShape 38"/>
            <p:cNvSpPr>
              <a:spLocks noChangeArrowheads="1"/>
            </p:cNvSpPr>
            <p:nvPr/>
          </p:nvSpPr>
          <p:spPr bwMode="auto">
            <a:xfrm>
              <a:off x="748" y="3022"/>
              <a:ext cx="1152" cy="672"/>
            </a:xfrm>
            <a:prstGeom prst="can">
              <a:avLst>
                <a:gd name="adj" fmla="val 25000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latin typeface="Times New Roman" panose="02020603050405020304" pitchFamily="18" charset="0"/>
                </a:rPr>
                <a:t>УДЕЛЬНЫЙ ВЕС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 smtClean="0">
                  <a:latin typeface="Times New Roman" panose="02020603050405020304" pitchFamily="18" charset="0"/>
                </a:rPr>
                <a:t>58,0 %</a:t>
              </a:r>
              <a:endParaRPr lang="ru-RU" sz="1600" i="0" dirty="0">
                <a:latin typeface="Times New Roman" panose="02020603050405020304" pitchFamily="18" charset="0"/>
              </a:endParaRPr>
            </a:p>
          </p:txBody>
        </p:sp>
        <p:sp>
          <p:nvSpPr>
            <p:cNvPr id="14379" name="Rectangle 39"/>
            <p:cNvSpPr>
              <a:spLocks noChangeArrowheads="1"/>
            </p:cNvSpPr>
            <p:nvPr/>
          </p:nvSpPr>
          <p:spPr bwMode="auto">
            <a:xfrm>
              <a:off x="657" y="4020"/>
              <a:ext cx="33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8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80" name="Rectangle 40"/>
            <p:cNvSpPr>
              <a:spLocks noChangeArrowheads="1"/>
            </p:cNvSpPr>
            <p:nvPr/>
          </p:nvSpPr>
          <p:spPr bwMode="auto">
            <a:xfrm>
              <a:off x="1791" y="4020"/>
              <a:ext cx="336" cy="96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8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81" name="Rectangle 41"/>
            <p:cNvSpPr>
              <a:spLocks noChangeArrowheads="1"/>
            </p:cNvSpPr>
            <p:nvPr/>
          </p:nvSpPr>
          <p:spPr bwMode="auto">
            <a:xfrm>
              <a:off x="4286" y="4020"/>
              <a:ext cx="336" cy="9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8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82" name="Line 42"/>
            <p:cNvSpPr>
              <a:spLocks noChangeShapeType="1"/>
            </p:cNvSpPr>
            <p:nvPr/>
          </p:nvSpPr>
          <p:spPr bwMode="auto">
            <a:xfrm>
              <a:off x="1104" y="1632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3" name="Line 44"/>
            <p:cNvSpPr>
              <a:spLocks noChangeShapeType="1"/>
            </p:cNvSpPr>
            <p:nvPr/>
          </p:nvSpPr>
          <p:spPr bwMode="auto">
            <a:xfrm>
              <a:off x="1104" y="163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4" name="Line 45"/>
            <p:cNvSpPr>
              <a:spLocks noChangeShapeType="1"/>
            </p:cNvSpPr>
            <p:nvPr/>
          </p:nvSpPr>
          <p:spPr bwMode="auto">
            <a:xfrm>
              <a:off x="4560" y="163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5" name="Line 46"/>
            <p:cNvSpPr>
              <a:spLocks noChangeShapeType="1"/>
            </p:cNvSpPr>
            <p:nvPr/>
          </p:nvSpPr>
          <p:spPr bwMode="auto">
            <a:xfrm>
              <a:off x="412" y="3022"/>
              <a:ext cx="0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6" name="Line 47"/>
            <p:cNvSpPr>
              <a:spLocks noChangeShapeType="1"/>
            </p:cNvSpPr>
            <p:nvPr/>
          </p:nvSpPr>
          <p:spPr bwMode="auto">
            <a:xfrm>
              <a:off x="3696" y="3022"/>
              <a:ext cx="0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7" name="Line 48"/>
            <p:cNvSpPr>
              <a:spLocks noChangeShapeType="1"/>
            </p:cNvSpPr>
            <p:nvPr/>
          </p:nvSpPr>
          <p:spPr bwMode="auto">
            <a:xfrm>
              <a:off x="412" y="340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8" name="Line 49"/>
            <p:cNvSpPr>
              <a:spLocks noChangeShapeType="1"/>
            </p:cNvSpPr>
            <p:nvPr/>
          </p:nvSpPr>
          <p:spPr bwMode="auto">
            <a:xfrm flipH="1">
              <a:off x="3696" y="340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9" name="Rectangle 50"/>
            <p:cNvSpPr>
              <a:spLocks noChangeArrowheads="1"/>
            </p:cNvSpPr>
            <p:nvPr/>
          </p:nvSpPr>
          <p:spPr bwMode="auto">
            <a:xfrm>
              <a:off x="3379" y="4020"/>
              <a:ext cx="33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8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90" name="AutoShape 55"/>
            <p:cNvSpPr>
              <a:spLocks noChangeArrowheads="1"/>
            </p:cNvSpPr>
            <p:nvPr/>
          </p:nvSpPr>
          <p:spPr bwMode="auto">
            <a:xfrm>
              <a:off x="4032" y="3055"/>
              <a:ext cx="1152" cy="672"/>
            </a:xfrm>
            <a:prstGeom prst="can">
              <a:avLst>
                <a:gd name="adj" fmla="val 25000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latin typeface="Times New Roman" panose="02020603050405020304" pitchFamily="18" charset="0"/>
                </a:rPr>
                <a:t>УДЕЛЬНЫЙ ВЕС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 smtClean="0">
                  <a:latin typeface="Times New Roman" panose="02020603050405020304" pitchFamily="18" charset="0"/>
                </a:rPr>
                <a:t>42,0%</a:t>
              </a:r>
              <a:endParaRPr lang="ru-RU" sz="1600" i="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14344" name="Text Box 37"/>
          <p:cNvSpPr txBox="1">
            <a:spLocks noChangeArrowheads="1"/>
          </p:cNvSpPr>
          <p:nvPr/>
        </p:nvSpPr>
        <p:spPr bwMode="auto">
          <a:xfrm>
            <a:off x="3078163" y="2066925"/>
            <a:ext cx="4075112" cy="3810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 i="0" dirty="0" smtClean="0">
                <a:latin typeface="Times New Roman" panose="02020603050405020304" pitchFamily="18" charset="0"/>
              </a:rPr>
              <a:t>198,9                              102,0 %</a:t>
            </a:r>
            <a:endParaRPr lang="ru-RU" sz="1800" i="0" dirty="0">
              <a:latin typeface="Times New Roman" panose="02020603050405020304" pitchFamily="18" charset="0"/>
            </a:endParaRPr>
          </a:p>
        </p:txBody>
      </p:sp>
      <p:cxnSp>
        <p:nvCxnSpPr>
          <p:cNvPr id="14345" name="Прямая соединительная линия 13"/>
          <p:cNvCxnSpPr>
            <a:cxnSpLocks noChangeShapeType="1"/>
            <a:stCxn id="14344" idx="0"/>
            <a:endCxn id="14344" idx="2"/>
          </p:cNvCxnSpPr>
          <p:nvPr/>
        </p:nvCxnSpPr>
        <p:spPr bwMode="auto">
          <a:xfrm>
            <a:off x="5114925" y="2066925"/>
            <a:ext cx="0" cy="381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346" name="Text Box 31"/>
          <p:cNvSpPr txBox="1">
            <a:spLocks noChangeArrowheads="1"/>
          </p:cNvSpPr>
          <p:nvPr/>
        </p:nvSpPr>
        <p:spPr bwMode="auto">
          <a:xfrm>
            <a:off x="5983951" y="4431567"/>
            <a:ext cx="4002087" cy="3825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 i="0" dirty="0" smtClean="0">
                <a:latin typeface="Times New Roman" panose="02020603050405020304" pitchFamily="18" charset="0"/>
              </a:rPr>
              <a:t>4 152,1</a:t>
            </a:r>
            <a:endParaRPr lang="ru-RU" sz="1800" i="0" dirty="0">
              <a:latin typeface="Times New Roman" panose="02020603050405020304" pitchFamily="18" charset="0"/>
            </a:endParaRPr>
          </a:p>
        </p:txBody>
      </p:sp>
      <p:sp>
        <p:nvSpPr>
          <p:cNvPr id="14347" name="Text Box 37"/>
          <p:cNvSpPr txBox="1">
            <a:spLocks noChangeArrowheads="1"/>
          </p:cNvSpPr>
          <p:nvPr/>
        </p:nvSpPr>
        <p:spPr bwMode="auto">
          <a:xfrm>
            <a:off x="6040438" y="4849813"/>
            <a:ext cx="4002087" cy="3810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 i="0" dirty="0" smtClean="0">
                <a:latin typeface="Times New Roman" panose="02020603050405020304" pitchFamily="18" charset="0"/>
              </a:rPr>
              <a:t>198,9                104,8%</a:t>
            </a:r>
            <a:endParaRPr lang="ru-RU" sz="1800" i="0" dirty="0">
              <a:latin typeface="Times New Roman" panose="02020603050405020304" pitchFamily="18" charset="0"/>
            </a:endParaRPr>
          </a:p>
        </p:txBody>
      </p:sp>
      <p:sp>
        <p:nvSpPr>
          <p:cNvPr id="14348" name="Text Box 37"/>
          <p:cNvSpPr txBox="1">
            <a:spLocks noChangeArrowheads="1"/>
          </p:cNvSpPr>
          <p:nvPr/>
        </p:nvSpPr>
        <p:spPr bwMode="auto">
          <a:xfrm>
            <a:off x="339725" y="4832350"/>
            <a:ext cx="4021138" cy="3810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 i="0" dirty="0" smtClean="0">
                <a:latin typeface="Times New Roman" panose="02020603050405020304" pitchFamily="18" charset="0"/>
              </a:rPr>
              <a:t>0,0                100,0%</a:t>
            </a:r>
            <a:endParaRPr lang="ru-RU" sz="1800" i="0" dirty="0">
              <a:latin typeface="Times New Roman" panose="02020603050405020304" pitchFamily="18" charset="0"/>
            </a:endParaRPr>
          </a:p>
        </p:txBody>
      </p:sp>
      <p:cxnSp>
        <p:nvCxnSpPr>
          <p:cNvPr id="14349" name="Прямая соединительная линия 5"/>
          <p:cNvCxnSpPr>
            <a:cxnSpLocks noChangeShapeType="1"/>
            <a:stCxn id="14347" idx="0"/>
            <a:endCxn id="14347" idx="2"/>
          </p:cNvCxnSpPr>
          <p:nvPr/>
        </p:nvCxnSpPr>
        <p:spPr bwMode="auto">
          <a:xfrm>
            <a:off x="8040688" y="4849813"/>
            <a:ext cx="0" cy="381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350" name="Прямая соединительная линия 7"/>
          <p:cNvCxnSpPr>
            <a:cxnSpLocks noChangeShapeType="1"/>
            <a:stCxn id="14348" idx="0"/>
            <a:endCxn id="14348" idx="2"/>
          </p:cNvCxnSpPr>
          <p:nvPr/>
        </p:nvCxnSpPr>
        <p:spPr bwMode="auto">
          <a:xfrm>
            <a:off x="2351088" y="4832350"/>
            <a:ext cx="0" cy="381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51"/>
          <p:cNvSpPr>
            <a:spLocks noChangeArrowheads="1"/>
          </p:cNvSpPr>
          <p:nvPr/>
        </p:nvSpPr>
        <p:spPr bwMode="gray">
          <a:xfrm>
            <a:off x="2327275" y="6062663"/>
            <a:ext cx="2154238" cy="781050"/>
          </a:xfrm>
          <a:prstGeom prst="cube">
            <a:avLst>
              <a:gd name="adj" fmla="val 49880"/>
            </a:avLst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809" tIns="51404" rIns="102809" bIns="51404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 b="0" i="0">
              <a:latin typeface="Times New Roman" panose="02020603050405020304" pitchFamily="18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9331325" y="0"/>
            <a:ext cx="1109663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400">
              <a:latin typeface="Times New Roman" panose="02020603050405020304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50850" y="288925"/>
            <a:ext cx="96202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 БЮДЖЕТА </a:t>
            </a:r>
            <a:r>
              <a:rPr lang="ru-RU" sz="18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СЕМИЧАНСКОГО </a:t>
            </a:r>
            <a:r>
              <a:rPr lang="ru-RU" sz="1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за </a:t>
            </a:r>
            <a:r>
              <a:rPr lang="ru-RU" sz="18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433388" y="2484069"/>
            <a:ext cx="9539287" cy="2687566"/>
            <a:chOff x="58" y="1483"/>
            <a:chExt cx="5544" cy="2341"/>
          </a:xfrm>
        </p:grpSpPr>
        <p:sp>
          <p:nvSpPr>
            <p:cNvPr id="15387" name="Rectangle 6"/>
            <p:cNvSpPr>
              <a:spLocks noChangeArrowheads="1"/>
            </p:cNvSpPr>
            <p:nvPr/>
          </p:nvSpPr>
          <p:spPr bwMode="auto">
            <a:xfrm>
              <a:off x="1248" y="2270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</a:t>
              </a:r>
              <a:endParaRPr lang="ru-RU" sz="1400" i="0" dirty="0" smtClean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3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679,5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8" name="Rectangle 7"/>
            <p:cNvSpPr>
              <a:spLocks noChangeArrowheads="1"/>
            </p:cNvSpPr>
            <p:nvPr/>
          </p:nvSpPr>
          <p:spPr bwMode="auto">
            <a:xfrm>
              <a:off x="1247" y="3045"/>
              <a:ext cx="726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 5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999,1</a:t>
              </a:r>
              <a:endParaRPr lang="ru-RU" sz="1400" i="0" dirty="0" smtClean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9" name="Rectangle 8"/>
            <p:cNvSpPr>
              <a:spLocks noChangeArrowheads="1"/>
            </p:cNvSpPr>
            <p:nvPr/>
          </p:nvSpPr>
          <p:spPr bwMode="auto">
            <a:xfrm>
              <a:off x="1270" y="1511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9 678,6</a:t>
              </a:r>
              <a:endParaRPr lang="ru-RU" sz="1400" i="0" dirty="0" smtClean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0" name="Rectangle 9"/>
            <p:cNvSpPr>
              <a:spLocks noChangeArrowheads="1"/>
            </p:cNvSpPr>
            <p:nvPr/>
          </p:nvSpPr>
          <p:spPr bwMode="auto">
            <a:xfrm>
              <a:off x="1973" y="2274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4 152,1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1" name="Rectangle 10"/>
            <p:cNvSpPr>
              <a:spLocks noChangeArrowheads="1"/>
            </p:cNvSpPr>
            <p:nvPr/>
          </p:nvSpPr>
          <p:spPr bwMode="auto">
            <a:xfrm>
              <a:off x="1973" y="3045"/>
              <a:ext cx="726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6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001,2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2" name="Rectangle 11"/>
            <p:cNvSpPr>
              <a:spLocks noChangeArrowheads="1"/>
            </p:cNvSpPr>
            <p:nvPr/>
          </p:nvSpPr>
          <p:spPr bwMode="auto">
            <a:xfrm>
              <a:off x="1973" y="1506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10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153,3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3" name="Rectangle 12"/>
            <p:cNvSpPr>
              <a:spLocks noChangeArrowheads="1"/>
            </p:cNvSpPr>
            <p:nvPr/>
          </p:nvSpPr>
          <p:spPr bwMode="auto">
            <a:xfrm>
              <a:off x="2698" y="2299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4 351,0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4" name="Rectangle 13"/>
            <p:cNvSpPr>
              <a:spLocks noChangeArrowheads="1"/>
            </p:cNvSpPr>
            <p:nvPr/>
          </p:nvSpPr>
          <p:spPr bwMode="auto">
            <a:xfrm>
              <a:off x="2698" y="3045"/>
              <a:ext cx="726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  6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001,2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5" name="Rectangle 14"/>
            <p:cNvSpPr>
              <a:spLocks noChangeArrowheads="1"/>
            </p:cNvSpPr>
            <p:nvPr/>
          </p:nvSpPr>
          <p:spPr bwMode="auto">
            <a:xfrm>
              <a:off x="2698" y="1506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 10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352,2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6" name="Rectangle 15"/>
            <p:cNvSpPr>
              <a:spLocks noChangeArrowheads="1"/>
            </p:cNvSpPr>
            <p:nvPr/>
          </p:nvSpPr>
          <p:spPr bwMode="auto">
            <a:xfrm>
              <a:off x="3424" y="2274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198,9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7" name="Rectangle 16"/>
            <p:cNvSpPr>
              <a:spLocks noChangeArrowheads="1"/>
            </p:cNvSpPr>
            <p:nvPr/>
          </p:nvSpPr>
          <p:spPr bwMode="auto">
            <a:xfrm>
              <a:off x="3384" y="3051"/>
              <a:ext cx="812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</a:rPr>
                <a:t>   </a:t>
              </a:r>
              <a:r>
                <a:rPr lang="ru-RU" sz="1400" i="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</a:rPr>
                <a:t>    0,0</a:t>
              </a:r>
              <a:endParaRPr lang="ru-RU" sz="1400" i="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8" name="Rectangle 17"/>
            <p:cNvSpPr>
              <a:spLocks noChangeArrowheads="1"/>
            </p:cNvSpPr>
            <p:nvPr/>
          </p:nvSpPr>
          <p:spPr bwMode="auto">
            <a:xfrm>
              <a:off x="3424" y="1506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198,9</a:t>
              </a:r>
              <a:endParaRPr lang="ru-RU" sz="1400" i="0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99" name="Rectangle 18"/>
            <p:cNvSpPr>
              <a:spLocks noChangeArrowheads="1"/>
            </p:cNvSpPr>
            <p:nvPr/>
          </p:nvSpPr>
          <p:spPr bwMode="auto">
            <a:xfrm>
              <a:off x="4135" y="2274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  3 655,2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400" name="Rectangle 19"/>
            <p:cNvSpPr>
              <a:spLocks noChangeArrowheads="1"/>
            </p:cNvSpPr>
            <p:nvPr/>
          </p:nvSpPr>
          <p:spPr bwMode="auto">
            <a:xfrm>
              <a:off x="4176" y="3050"/>
              <a:ext cx="726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 6 840,9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401" name="Rectangle 20"/>
            <p:cNvSpPr>
              <a:spLocks noChangeArrowheads="1"/>
            </p:cNvSpPr>
            <p:nvPr/>
          </p:nvSpPr>
          <p:spPr bwMode="auto">
            <a:xfrm>
              <a:off x="4123" y="1506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 smtClean="0">
                  <a:latin typeface="Times New Roman" panose="02020603050405020304" pitchFamily="18" charset="0"/>
                </a:rPr>
                <a:t>    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10 496,1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402" name="Rectangle 21"/>
            <p:cNvSpPr>
              <a:spLocks noChangeArrowheads="1"/>
            </p:cNvSpPr>
            <p:nvPr/>
          </p:nvSpPr>
          <p:spPr bwMode="auto">
            <a:xfrm>
              <a:off x="4876" y="2274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</a:t>
              </a: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695,8</a:t>
              </a:r>
              <a:endParaRPr lang="ru-RU" sz="14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403" name="Rectangle 22"/>
            <p:cNvSpPr>
              <a:spLocks noChangeArrowheads="1"/>
            </p:cNvSpPr>
            <p:nvPr/>
          </p:nvSpPr>
          <p:spPr bwMode="auto">
            <a:xfrm>
              <a:off x="4876" y="3045"/>
              <a:ext cx="726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</a:t>
              </a: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</a:t>
              </a:r>
              <a:r>
                <a:rPr lang="ru-RU" sz="1400" i="0" dirty="0" smtClean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-839,7</a:t>
              </a:r>
              <a:endParaRPr lang="ru-RU" sz="1400" i="0" dirty="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404" name="Rectangle 23"/>
            <p:cNvSpPr>
              <a:spLocks noChangeArrowheads="1"/>
            </p:cNvSpPr>
            <p:nvPr/>
          </p:nvSpPr>
          <p:spPr bwMode="auto">
            <a:xfrm>
              <a:off x="4849" y="1483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4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ru-RU" sz="1400" i="0" dirty="0" smtClean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-143,9</a:t>
              </a:r>
              <a:endParaRPr lang="ru-RU" sz="1400" i="0" dirty="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405" name="Rectangle 24"/>
            <p:cNvSpPr>
              <a:spLocks noChangeArrowheads="1"/>
            </p:cNvSpPr>
            <p:nvPr/>
          </p:nvSpPr>
          <p:spPr bwMode="auto">
            <a:xfrm>
              <a:off x="68" y="2274"/>
              <a:ext cx="1179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Налоговые</a:t>
              </a:r>
              <a:b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</a:b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и неналоговые</a:t>
              </a:r>
              <a:b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</a:b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доходы</a:t>
              </a:r>
            </a:p>
          </p:txBody>
        </p:sp>
        <p:sp>
          <p:nvSpPr>
            <p:cNvPr id="15406" name="Rectangle 25"/>
            <p:cNvSpPr>
              <a:spLocks noChangeArrowheads="1"/>
            </p:cNvSpPr>
            <p:nvPr/>
          </p:nvSpPr>
          <p:spPr bwMode="auto">
            <a:xfrm>
              <a:off x="68" y="3045"/>
              <a:ext cx="1179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Безвозмездные</a:t>
              </a:r>
              <a:b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</a:b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поступления</a:t>
              </a:r>
            </a:p>
          </p:txBody>
        </p:sp>
        <p:sp>
          <p:nvSpPr>
            <p:cNvPr id="15407" name="Rectangle 26"/>
            <p:cNvSpPr>
              <a:spLocks noChangeArrowheads="1"/>
            </p:cNvSpPr>
            <p:nvPr/>
          </p:nvSpPr>
          <p:spPr bwMode="auto">
            <a:xfrm>
              <a:off x="58" y="1493"/>
              <a:ext cx="1179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Доходы, всего</a:t>
              </a:r>
              <a:b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</a:b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в том числе</a:t>
              </a:r>
            </a:p>
          </p:txBody>
        </p:sp>
      </p:grpSp>
      <p:grpSp>
        <p:nvGrpSpPr>
          <p:cNvPr id="15366" name="Group 27"/>
          <p:cNvGrpSpPr>
            <a:grpSpLocks/>
          </p:cNvGrpSpPr>
          <p:nvPr/>
        </p:nvGrpSpPr>
        <p:grpSpPr bwMode="auto">
          <a:xfrm>
            <a:off x="433388" y="1208088"/>
            <a:ext cx="9521825" cy="1425575"/>
            <a:chOff x="113" y="572"/>
            <a:chExt cx="5534" cy="862"/>
          </a:xfrm>
        </p:grpSpPr>
        <p:sp>
          <p:nvSpPr>
            <p:cNvPr id="15374" name="Rectangle 28"/>
            <p:cNvSpPr>
              <a:spLocks noChangeArrowheads="1"/>
            </p:cNvSpPr>
            <p:nvPr/>
          </p:nvSpPr>
          <p:spPr bwMode="auto">
            <a:xfrm>
              <a:off x="1292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75" name="Rectangle 29"/>
            <p:cNvSpPr>
              <a:spLocks noChangeArrowheads="1"/>
            </p:cNvSpPr>
            <p:nvPr/>
          </p:nvSpPr>
          <p:spPr bwMode="auto">
            <a:xfrm>
              <a:off x="2018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76" name="Rectangle 30"/>
            <p:cNvSpPr>
              <a:spLocks noChangeArrowheads="1"/>
            </p:cNvSpPr>
            <p:nvPr/>
          </p:nvSpPr>
          <p:spPr bwMode="auto">
            <a:xfrm>
              <a:off x="2743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77" name="Rectangle 31"/>
            <p:cNvSpPr>
              <a:spLocks noChangeArrowheads="1"/>
            </p:cNvSpPr>
            <p:nvPr/>
          </p:nvSpPr>
          <p:spPr bwMode="auto">
            <a:xfrm>
              <a:off x="3469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78" name="Rectangle 32"/>
            <p:cNvSpPr>
              <a:spLocks noChangeArrowheads="1"/>
            </p:cNvSpPr>
            <p:nvPr/>
          </p:nvSpPr>
          <p:spPr bwMode="auto">
            <a:xfrm>
              <a:off x="4195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79" name="Rectangle 33"/>
            <p:cNvSpPr>
              <a:spLocks noChangeArrowheads="1"/>
            </p:cNvSpPr>
            <p:nvPr/>
          </p:nvSpPr>
          <p:spPr bwMode="auto">
            <a:xfrm>
              <a:off x="4921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80" name="Rectangle 34"/>
            <p:cNvSpPr>
              <a:spLocks noChangeArrowheads="1"/>
            </p:cNvSpPr>
            <p:nvPr/>
          </p:nvSpPr>
          <p:spPr bwMode="auto">
            <a:xfrm>
              <a:off x="113" y="572"/>
              <a:ext cx="1179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81" name="Text Box 35"/>
            <p:cNvSpPr txBox="1">
              <a:spLocks noChangeArrowheads="1"/>
            </p:cNvSpPr>
            <p:nvPr/>
          </p:nvSpPr>
          <p:spPr bwMode="gray">
            <a:xfrm>
              <a:off x="1292" y="732"/>
              <a:ext cx="726" cy="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 err="1">
                  <a:solidFill>
                    <a:srgbClr val="0066FF"/>
                  </a:solidFill>
                  <a:latin typeface="Times New Roman" panose="02020603050405020304" pitchFamily="18" charset="0"/>
                </a:rPr>
                <a:t>Первона-чальный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план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6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2023 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г.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2" name="Text Box 36"/>
            <p:cNvSpPr txBox="1">
              <a:spLocks noChangeArrowheads="1"/>
            </p:cNvSpPr>
            <p:nvPr/>
          </p:nvSpPr>
          <p:spPr bwMode="gray">
            <a:xfrm>
              <a:off x="2018" y="883"/>
              <a:ext cx="726" cy="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 err="1">
                  <a:solidFill>
                    <a:srgbClr val="0066FF"/>
                  </a:solidFill>
                  <a:latin typeface="Times New Roman" panose="02020603050405020304" pitchFamily="18" charset="0"/>
                </a:rPr>
                <a:t>Уточнен-ный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план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6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2023 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г.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3" name="Text Box 37"/>
            <p:cNvSpPr txBox="1">
              <a:spLocks noChangeArrowheads="1"/>
            </p:cNvSpPr>
            <p:nvPr/>
          </p:nvSpPr>
          <p:spPr bwMode="gray">
            <a:xfrm>
              <a:off x="2744" y="883"/>
              <a:ext cx="726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Исполнено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6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2023 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г.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4" name="Text Box 38"/>
            <p:cNvSpPr txBox="1">
              <a:spLocks noChangeArrowheads="1"/>
            </p:cNvSpPr>
            <p:nvPr/>
          </p:nvSpPr>
          <p:spPr bwMode="gray">
            <a:xfrm>
              <a:off x="3469" y="572"/>
              <a:ext cx="726" cy="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 err="1">
                  <a:solidFill>
                    <a:srgbClr val="0066FF"/>
                  </a:solidFill>
                  <a:latin typeface="Times New Roman" panose="02020603050405020304" pitchFamily="18" charset="0"/>
                </a:rPr>
                <a:t>Отклоне-ние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от </a:t>
              </a:r>
              <a:r>
                <a:rPr lang="ru-RU" sz="1600" i="0" dirty="0" err="1">
                  <a:solidFill>
                    <a:srgbClr val="0066FF"/>
                  </a:solidFill>
                  <a:latin typeface="Times New Roman" panose="02020603050405020304" pitchFamily="18" charset="0"/>
                </a:rPr>
                <a:t>уточнен-ного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плана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5" name="Text Box 39"/>
            <p:cNvSpPr txBox="1">
              <a:spLocks noChangeArrowheads="1"/>
            </p:cNvSpPr>
            <p:nvPr/>
          </p:nvSpPr>
          <p:spPr bwMode="gray">
            <a:xfrm>
              <a:off x="4195" y="887"/>
              <a:ext cx="726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Исполнено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6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2022 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г.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6" name="Text Box 40"/>
            <p:cNvSpPr txBox="1">
              <a:spLocks noChangeArrowheads="1"/>
            </p:cNvSpPr>
            <p:nvPr/>
          </p:nvSpPr>
          <p:spPr bwMode="gray">
            <a:xfrm>
              <a:off x="4921" y="738"/>
              <a:ext cx="726" cy="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 err="1">
                  <a:solidFill>
                    <a:srgbClr val="0066FF"/>
                  </a:solidFill>
                  <a:latin typeface="Times New Roman" panose="02020603050405020304" pitchFamily="18" charset="0"/>
                </a:rPr>
                <a:t>Отклоне-ние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6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2023 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г. от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sz="1600" i="0" dirty="0" smtClean="0">
                  <a:solidFill>
                    <a:srgbClr val="0066FF"/>
                  </a:solidFill>
                  <a:latin typeface="Times New Roman" panose="02020603050405020304" pitchFamily="18" charset="0"/>
                </a:rPr>
                <a:t>2022 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г.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5367" name="Text Box 41"/>
          <p:cNvSpPr txBox="1">
            <a:spLocks noChangeArrowheads="1"/>
          </p:cNvSpPr>
          <p:nvPr/>
        </p:nvSpPr>
        <p:spPr bwMode="gray">
          <a:xfrm>
            <a:off x="0" y="5368925"/>
            <a:ext cx="1044098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sz="1800" i="0">
                <a:solidFill>
                  <a:srgbClr val="FFFF00"/>
                </a:solidFill>
                <a:latin typeface="Times New Roman" panose="02020603050405020304" pitchFamily="18" charset="0"/>
              </a:rPr>
              <a:t>Удельный вес налоговых и неналоговых доходов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sz="1800" i="0">
                <a:solidFill>
                  <a:srgbClr val="FFFF00"/>
                </a:solidFill>
                <a:latin typeface="Times New Roman" panose="02020603050405020304" pitchFamily="18" charset="0"/>
              </a:rPr>
              <a:t> в структуре доходов местного бюджета</a:t>
            </a:r>
            <a:endParaRPr lang="en-US" sz="1800" i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5451" name="Text Box 43"/>
          <p:cNvSpPr txBox="1">
            <a:spLocks noChangeArrowheads="1"/>
          </p:cNvSpPr>
          <p:nvPr/>
        </p:nvSpPr>
        <p:spPr bwMode="gray">
          <a:xfrm>
            <a:off x="2386013" y="6843713"/>
            <a:ext cx="1727200" cy="41116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lIns="102809" tIns="51404" rIns="102809" bIns="514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000" i="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20</a:t>
            </a:r>
            <a:r>
              <a:rPr lang="ru-RU" sz="2000" i="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22 </a:t>
            </a:r>
            <a:r>
              <a:rPr lang="ru-RU" sz="2000" i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г.</a:t>
            </a:r>
            <a:endParaRPr lang="en-US" sz="2000" i="0" dirty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369" name="AutoShape 44"/>
          <p:cNvSpPr>
            <a:spLocks noChangeArrowheads="1"/>
          </p:cNvSpPr>
          <p:nvPr/>
        </p:nvSpPr>
        <p:spPr bwMode="gray">
          <a:xfrm>
            <a:off x="5668963" y="6062663"/>
            <a:ext cx="2154237" cy="781050"/>
          </a:xfrm>
          <a:prstGeom prst="cube">
            <a:avLst>
              <a:gd name="adj" fmla="val 49880"/>
            </a:avLst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809" tIns="51404" rIns="102809" bIns="51404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 b="0" i="0">
              <a:latin typeface="Times New Roman" panose="02020603050405020304" pitchFamily="18" charset="0"/>
            </a:endParaRPr>
          </a:p>
        </p:txBody>
      </p:sp>
      <p:sp>
        <p:nvSpPr>
          <p:cNvPr id="145453" name="Text Box 45"/>
          <p:cNvSpPr txBox="1">
            <a:spLocks noChangeArrowheads="1"/>
          </p:cNvSpPr>
          <p:nvPr/>
        </p:nvSpPr>
        <p:spPr bwMode="gray">
          <a:xfrm>
            <a:off x="5699125" y="6843713"/>
            <a:ext cx="1727200" cy="41116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lIns="102809" tIns="51404" rIns="102809" bIns="514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000" i="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20</a:t>
            </a:r>
            <a:r>
              <a:rPr lang="ru-RU" sz="2000" i="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23 </a:t>
            </a:r>
            <a:r>
              <a:rPr lang="ru-RU" sz="2000" i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г.</a:t>
            </a:r>
            <a:endParaRPr lang="en-US" sz="2000" i="0" dirty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45454" name="Text Box 46"/>
          <p:cNvSpPr txBox="1">
            <a:spLocks noChangeArrowheads="1"/>
          </p:cNvSpPr>
          <p:nvPr/>
        </p:nvSpPr>
        <p:spPr bwMode="gray">
          <a:xfrm>
            <a:off x="2719388" y="6281738"/>
            <a:ext cx="1479550" cy="4730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lIns="102809" tIns="51404" rIns="102809" bIns="514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2400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34,8 </a:t>
            </a:r>
            <a:r>
              <a:rPr lang="ru-RU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%</a:t>
            </a:r>
            <a:endParaRPr lang="en-US" sz="2400" i="0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45455" name="Text Box 47"/>
          <p:cNvSpPr txBox="1">
            <a:spLocks noChangeArrowheads="1"/>
          </p:cNvSpPr>
          <p:nvPr/>
        </p:nvSpPr>
        <p:spPr bwMode="gray">
          <a:xfrm>
            <a:off x="6043613" y="6294438"/>
            <a:ext cx="1479550" cy="4730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lIns="102809" tIns="51404" rIns="102809" bIns="514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2400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42,0 </a:t>
            </a:r>
            <a:r>
              <a:rPr lang="ru-RU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%</a:t>
            </a:r>
            <a:endParaRPr lang="en-US" sz="2400" i="0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373" name="Text Box 49"/>
          <p:cNvSpPr txBox="1">
            <a:spLocks noChangeArrowheads="1"/>
          </p:cNvSpPr>
          <p:nvPr/>
        </p:nvSpPr>
        <p:spPr bwMode="auto">
          <a:xfrm>
            <a:off x="8674100" y="731838"/>
            <a:ext cx="14636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>
                <a:latin typeface="Times New Roman" panose="02020603050405020304" pitchFamily="18" charset="0"/>
              </a:rPr>
              <a:t>тыс. рублей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 anchor="t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091E5E1-BD2B-47CD-8780-306E51BB0874}" type="slidenum">
              <a:rPr lang="en-US" altLang="ru-RU" sz="2000" smtClean="0">
                <a:solidFill>
                  <a:srgbClr val="000000"/>
                </a:solidFill>
                <a:latin typeface="Centaur" panose="02030504050205020304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ru-RU" sz="2000" dirty="0" smtClean="0">
              <a:solidFill>
                <a:srgbClr val="000000"/>
              </a:solidFill>
              <a:latin typeface="Centaur" panose="020305040502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" name="Диаграмма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2581449"/>
              </p:ext>
            </p:extLst>
          </p:nvPr>
        </p:nvGraphicFramePr>
        <p:xfrm>
          <a:off x="539974" y="1908423"/>
          <a:ext cx="9361040" cy="4741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782638" y="504825"/>
            <a:ext cx="8875712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9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бюджета </a:t>
            </a:r>
            <a:r>
              <a:rPr lang="ru-RU" altLang="ru-RU" sz="29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Семичанского сельского </a:t>
            </a:r>
            <a:r>
              <a:rPr lang="ru-RU" altLang="ru-RU" sz="29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в </a:t>
            </a:r>
            <a:r>
              <a:rPr lang="ru-RU" altLang="ru-RU" sz="29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2022-2023 </a:t>
            </a:r>
            <a:r>
              <a:rPr lang="ru-RU" altLang="ru-RU" sz="29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</a:p>
        </p:txBody>
      </p:sp>
    </p:spTree>
    <p:extLst>
      <p:ext uri="{BB962C8B-B14F-4D97-AF65-F5344CB8AC3E}">
        <p14:creationId xmlns="" xmlns:p14="http://schemas.microsoft.com/office/powerpoint/2010/main" val="179382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8461375" y="1260475"/>
            <a:ext cx="15462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>
                <a:latin typeface="Times New Roman" panose="02020603050405020304" pitchFamily="18" charset="0"/>
              </a:rPr>
              <a:t>тыс. рублей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9037638" y="180975"/>
            <a:ext cx="117951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0" y="180975"/>
            <a:ext cx="10440988" cy="1243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2809" tIns="51404" rIns="102809" bIns="51404">
            <a:spAutoFit/>
          </a:bodyPr>
          <a:lstStyle>
            <a:lvl1pPr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2000" i="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   </a:t>
            </a:r>
            <a:endParaRPr lang="ru-RU" sz="2000" i="0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НАЛОГОВЫЕ </a:t>
            </a:r>
            <a:r>
              <a:rPr lang="ru-RU" sz="1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И НЕНАЛОГОВЫЕ ДОХОДЫ БЮДЖЕТА</a:t>
            </a:r>
          </a:p>
          <a:p>
            <a:pPr algn="ctr" eaLnBrk="1" hangingPunct="1">
              <a:defRPr/>
            </a:pPr>
            <a:r>
              <a:rPr lang="ru-RU" sz="1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Семичанского сельского поселения </a:t>
            </a:r>
            <a:endParaRPr lang="ru-RU" sz="1800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 в </a:t>
            </a: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2022 </a:t>
            </a: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-</a:t>
            </a: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2023гг</a:t>
            </a:r>
            <a:endParaRPr lang="ru-RU" sz="1800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715182210"/>
              </p:ext>
            </p:extLst>
          </p:nvPr>
        </p:nvGraphicFramePr>
        <p:xfrm>
          <a:off x="1733550" y="1743075"/>
          <a:ext cx="6677025" cy="456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6419DB-9486-42A9-96A5-E4D02328B009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sz="1400" smtClean="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37577085"/>
              </p:ext>
            </p:extLst>
          </p:nvPr>
        </p:nvGraphicFramePr>
        <p:xfrm>
          <a:off x="323950" y="1362075"/>
          <a:ext cx="9753500" cy="559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4" name="TextBox 7"/>
          <p:cNvSpPr txBox="1">
            <a:spLocks noChangeArrowheads="1"/>
          </p:cNvSpPr>
          <p:nvPr/>
        </p:nvSpPr>
        <p:spPr bwMode="auto">
          <a:xfrm>
            <a:off x="347663" y="252413"/>
            <a:ext cx="9832975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и неналоговых доходов бюджета </a:t>
            </a:r>
            <a:r>
              <a:rPr lang="ru-RU" altLang="ru-RU" sz="23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Семичанского </a:t>
            </a:r>
            <a:r>
              <a:rPr lang="ru-RU" altLang="ru-RU" sz="2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в </a:t>
            </a:r>
            <a:r>
              <a:rPr lang="ru-RU" altLang="ru-RU" sz="23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altLang="ru-RU" sz="2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749DB4B-7BF8-4EF1-85DF-957970F64CDA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sz="1400" smtClean="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409330120"/>
              </p:ext>
            </p:extLst>
          </p:nvPr>
        </p:nvGraphicFramePr>
        <p:xfrm>
          <a:off x="1581150" y="1889125"/>
          <a:ext cx="7880350" cy="384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522288" y="587375"/>
            <a:ext cx="9223375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собственных доходов бюджета </a:t>
            </a:r>
            <a:r>
              <a:rPr lang="ru-RU" altLang="ru-RU" sz="2400" i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Семичанского сельского </a:t>
            </a:r>
            <a:r>
              <a:rPr lang="ru-RU" altLang="ru-RU" sz="24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</a:t>
            </a:r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8004175" y="1847850"/>
            <a:ext cx="1392238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0" i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</a:t>
            </a:r>
            <a:r>
              <a:rPr lang="ru-RU" altLang="ru-RU" sz="2000" b="0" i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14593</TotalTime>
  <Words>861</Words>
  <Application>Microsoft Office PowerPoint</Application>
  <PresentationFormat>Произвольный</PresentationFormat>
  <Paragraphs>289</Paragraphs>
  <Slides>17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Грань</vt:lpstr>
      <vt:lpstr>Документ Microsoft Office Word 97 - 2003</vt:lpstr>
      <vt:lpstr>Document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        Расходы бюджета Семичанского сельского поселения,  формируемые в рамках муниципальных программ, и непрограммные расходы     2021                         2022                         2023</vt:lpstr>
      <vt:lpstr>Слайд 16</vt:lpstr>
      <vt:lpstr>Слайд 17</vt:lpstr>
    </vt:vector>
  </TitlesOfParts>
  <Company>mfsk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krkokv</dc:creator>
  <cp:lastModifiedBy>finansist</cp:lastModifiedBy>
  <cp:revision>987</cp:revision>
  <cp:lastPrinted>2015-05-07T06:40:50Z</cp:lastPrinted>
  <dcterms:created xsi:type="dcterms:W3CDTF">2006-03-13T15:04:37Z</dcterms:created>
  <dcterms:modified xsi:type="dcterms:W3CDTF">2024-04-24T12:52:14Z</dcterms:modified>
</cp:coreProperties>
</file>